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0"/>
  </p:notesMasterIdLst>
  <p:handoutMasterIdLst>
    <p:handoutMasterId r:id="rId41"/>
  </p:handoutMasterIdLst>
  <p:sldIdLst>
    <p:sldId id="269" r:id="rId2"/>
    <p:sldId id="493" r:id="rId3"/>
    <p:sldId id="494" r:id="rId4"/>
    <p:sldId id="489" r:id="rId5"/>
    <p:sldId id="487" r:id="rId6"/>
    <p:sldId id="495" r:id="rId7"/>
    <p:sldId id="346" r:id="rId8"/>
    <p:sldId id="272" r:id="rId9"/>
    <p:sldId id="525" r:id="rId10"/>
    <p:sldId id="501" r:id="rId11"/>
    <p:sldId id="502" r:id="rId12"/>
    <p:sldId id="503" r:id="rId13"/>
    <p:sldId id="498" r:id="rId14"/>
    <p:sldId id="350" r:id="rId15"/>
    <p:sldId id="504" r:id="rId16"/>
    <p:sldId id="505" r:id="rId17"/>
    <p:sldId id="497" r:id="rId18"/>
    <p:sldId id="522" r:id="rId19"/>
    <p:sldId id="523" r:id="rId20"/>
    <p:sldId id="520" r:id="rId21"/>
    <p:sldId id="508" r:id="rId22"/>
    <p:sldId id="509" r:id="rId23"/>
    <p:sldId id="510" r:id="rId24"/>
    <p:sldId id="513" r:id="rId25"/>
    <p:sldId id="512" r:id="rId26"/>
    <p:sldId id="521" r:id="rId27"/>
    <p:sldId id="348" r:id="rId28"/>
    <p:sldId id="506" r:id="rId29"/>
    <p:sldId id="514" r:id="rId30"/>
    <p:sldId id="524" r:id="rId31"/>
    <p:sldId id="518" r:id="rId32"/>
    <p:sldId id="515" r:id="rId33"/>
    <p:sldId id="516" r:id="rId34"/>
    <p:sldId id="517" r:id="rId35"/>
    <p:sldId id="519" r:id="rId36"/>
    <p:sldId id="499" r:id="rId37"/>
    <p:sldId id="347" r:id="rId38"/>
    <p:sldId id="500" r:id="rId3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26A569B9-BF07-4FE1-8FEF-FB0700833551}">
          <p14:sldIdLst>
            <p14:sldId id="269"/>
            <p14:sldId id="493"/>
            <p14:sldId id="494"/>
            <p14:sldId id="489"/>
            <p14:sldId id="487"/>
            <p14:sldId id="495"/>
            <p14:sldId id="346"/>
            <p14:sldId id="272"/>
            <p14:sldId id="525"/>
            <p14:sldId id="501"/>
            <p14:sldId id="502"/>
            <p14:sldId id="503"/>
            <p14:sldId id="498"/>
            <p14:sldId id="350"/>
            <p14:sldId id="504"/>
            <p14:sldId id="505"/>
            <p14:sldId id="497"/>
            <p14:sldId id="522"/>
            <p14:sldId id="523"/>
            <p14:sldId id="520"/>
            <p14:sldId id="508"/>
            <p14:sldId id="509"/>
            <p14:sldId id="510"/>
            <p14:sldId id="513"/>
            <p14:sldId id="512"/>
            <p14:sldId id="521"/>
            <p14:sldId id="348"/>
            <p14:sldId id="506"/>
            <p14:sldId id="514"/>
            <p14:sldId id="524"/>
            <p14:sldId id="518"/>
            <p14:sldId id="515"/>
            <p14:sldId id="516"/>
            <p14:sldId id="517"/>
            <p14:sldId id="519"/>
            <p14:sldId id="499"/>
            <p14:sldId id="347"/>
            <p14:sldId id="5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84" userDrawn="1">
          <p15:clr>
            <a:srgbClr val="A4A3A4"/>
          </p15:clr>
        </p15:guide>
        <p15:guide id="2" pos="1440" userDrawn="1">
          <p15:clr>
            <a:srgbClr val="A4A3A4"/>
          </p15:clr>
        </p15:guide>
        <p15:guide id="3" orient="horz" pos="2537">
          <p15:clr>
            <a:srgbClr val="A4A3A4"/>
          </p15:clr>
        </p15:guide>
        <p15:guide id="4" orient="horz" pos="598">
          <p15:clr>
            <a:srgbClr val="A4A3A4"/>
          </p15:clr>
        </p15:guide>
        <p15:guide id="5" orient="horz" pos="1620" userDrawn="1">
          <p15:clr>
            <a:srgbClr val="A4A3A4"/>
          </p15:clr>
        </p15:guide>
        <p15:guide id="6" pos="2872">
          <p15:clr>
            <a:srgbClr val="A4A3A4"/>
          </p15:clr>
        </p15:guide>
        <p15:guide id="7" pos="974">
          <p15:clr>
            <a:srgbClr val="A4A3A4"/>
          </p15:clr>
        </p15:guide>
        <p15:guide id="8" pos="4145">
          <p15:clr>
            <a:srgbClr val="A4A3A4"/>
          </p15:clr>
        </p15:guide>
        <p15:guide id="9" pos="21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65E"/>
    <a:srgbClr val="FAB609"/>
    <a:srgbClr val="0D6C66"/>
    <a:srgbClr val="F3EE86"/>
    <a:srgbClr val="9DABA9"/>
    <a:srgbClr val="382DBF"/>
    <a:srgbClr val="6C0D42"/>
    <a:srgbClr val="426C0D"/>
    <a:srgbClr val="0D426C"/>
    <a:srgbClr val="BF3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0" autoAdjust="0"/>
    <p:restoredTop sz="87948" autoAdjust="0"/>
  </p:normalViewPr>
  <p:slideViewPr>
    <p:cSldViewPr snapToGrid="0" snapToObjects="1" showGuides="1">
      <p:cViewPr varScale="1">
        <p:scale>
          <a:sx n="125" d="100"/>
          <a:sy n="125" d="100"/>
        </p:scale>
        <p:origin x="160" y="432"/>
      </p:cViewPr>
      <p:guideLst>
        <p:guide orient="horz" pos="1884"/>
        <p:guide pos="1440"/>
        <p:guide orient="horz" pos="2537"/>
        <p:guide orient="horz" pos="598"/>
        <p:guide orient="horz" pos="1620"/>
        <p:guide pos="2872"/>
        <p:guide pos="974"/>
        <p:guide pos="4145"/>
        <p:guide pos="21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-354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E89A8-3319-D343-A613-A5D5D2F2B3E3}" type="datetime1">
              <a:rPr lang="en-US" smtClean="0"/>
              <a:t>12/4/23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3189E-ACA8-4B70-B8DF-16915B78B1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21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68CE8-881D-9045-8F96-AE9E9B5BAB7B}" type="datetime1">
              <a:rPr lang="en-US" smtClean="0"/>
              <a:t>12/4/23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C2C12-C390-4C4D-8919-8B39B49565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9159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71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Losses observed in subsoil</a:t>
            </a:r>
          </a:p>
          <a:p>
            <a:pPr marL="0" indent="0">
              <a:buFontTx/>
              <a:buNone/>
            </a:pPr>
            <a:r>
              <a:rPr lang="en-US" dirty="0"/>
              <a:t>non-sig gains in top 20 cm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1/3 of SOC stocks after just 4 and half years of warming </a:t>
            </a:r>
            <a:r>
              <a:rPr lang="en-US" dirty="0">
                <a:effectLst/>
                <a:latin typeface="Times" pitchFamily="2" charset="0"/>
              </a:rPr>
              <a:t>(3.21±1.0 kg C m−2)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Primarily particulate organic matter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75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30% increase in CO2 production over the whole soil profile</a:t>
            </a:r>
          </a:p>
          <a:p>
            <a:pPr marL="0" indent="0">
              <a:buFontTx/>
              <a:buNone/>
            </a:pPr>
            <a:r>
              <a:rPr lang="en-US" dirty="0"/>
              <a:t>Difference in top soil and subsoil processes</a:t>
            </a:r>
          </a:p>
        </p:txBody>
      </p:sp>
    </p:spTree>
    <p:extLst>
      <p:ext uri="{BB962C8B-B14F-4D97-AF65-F5344CB8AC3E}">
        <p14:creationId xmlns:p14="http://schemas.microsoft.com/office/powerpoint/2010/main" val="2407320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02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09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Of these sites, 7 have nearly identical design with resistance heating rods extending greater than 1 m into the soil: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1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Pt. Reyes, Blodgett, SPRUCE, SMARTX, SWELTR, ACBB, TEAM</a:t>
            </a:r>
          </a:p>
          <a:p>
            <a:pPr marL="0" indent="0">
              <a:buFontTx/>
              <a:buNone/>
            </a:pPr>
            <a:r>
              <a:rPr lang="en-US" dirty="0"/>
              <a:t>A further 6 have some combination of resistance heating rods and infrared surficial heating</a:t>
            </a:r>
          </a:p>
          <a:p>
            <a:pPr marL="0" indent="0">
              <a:buFontTx/>
              <a:buNone/>
            </a:pPr>
            <a:r>
              <a:rPr lang="en-US" sz="1800" b="0" i="1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B4WARMED, </a:t>
            </a:r>
            <a:r>
              <a:rPr lang="en-US" sz="1800" b="0" i="1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BioCon</a:t>
            </a:r>
            <a:r>
              <a:rPr lang="en-US" sz="1800" b="0" i="1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Harvard Forest, TRACE, </a:t>
            </a:r>
            <a:r>
              <a:rPr lang="en-US" sz="1800" b="0" i="1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Achenkirch</a:t>
            </a:r>
            <a:r>
              <a:rPr lang="en-US" sz="1800" b="0" i="1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1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Sanming</a:t>
            </a:r>
            <a:endParaRPr lang="en-US" sz="1800" b="0" i="1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Two sites have other mechanisms of heating, e.g., CIPEHR (snow removal) and FORHOT (geothermal)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678388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1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Network includes both empiricists and modelers</a:t>
            </a:r>
          </a:p>
          <a:p>
            <a:pPr marL="0" indent="0">
              <a:buFontTx/>
              <a:buNone/>
            </a:pPr>
            <a:r>
              <a:rPr lang="en-US" dirty="0"/>
              <a:t>Opportunity to deploy coordinated sampling across sites</a:t>
            </a:r>
          </a:p>
          <a:p>
            <a:pPr marL="0" indent="0">
              <a:buFontTx/>
              <a:buNone/>
            </a:pPr>
            <a:r>
              <a:rPr lang="en-US" dirty="0"/>
              <a:t>and to improve process understanding through model benchmarking efforts</a:t>
            </a:r>
          </a:p>
          <a:p>
            <a:pPr marL="0" indent="0">
              <a:buFontTx/>
              <a:buNone/>
            </a:pPr>
            <a:r>
              <a:rPr lang="en-US" dirty="0"/>
              <a:t>I should note that while I’ve been emphasizing the soil response, we are also looking at what’s going on above ground</a:t>
            </a:r>
          </a:p>
          <a:p>
            <a:pPr marL="0" indent="0">
              <a:buFontTx/>
              <a:buNone/>
            </a:pPr>
            <a:r>
              <a:rPr lang="en-US" dirty="0"/>
              <a:t>In particular, we’re focusing on warming effects on the coupling between below and above ground processes</a:t>
            </a:r>
          </a:p>
        </p:txBody>
      </p:sp>
    </p:spTree>
    <p:extLst>
      <p:ext uri="{BB962C8B-B14F-4D97-AF65-F5344CB8AC3E}">
        <p14:creationId xmlns:p14="http://schemas.microsoft.com/office/powerpoint/2010/main" val="230438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Figures show example of how model-data integration can be used to benchmark models</a:t>
            </a:r>
          </a:p>
          <a:p>
            <a:pPr marL="0" indent="0">
              <a:buFontTx/>
              <a:buNone/>
            </a:pPr>
            <a:r>
              <a:rPr lang="en-US" dirty="0"/>
              <a:t>A key approach in this project is to focus on process understanding </a:t>
            </a:r>
          </a:p>
          <a:p>
            <a:pPr marL="0" indent="0">
              <a:buFontTx/>
              <a:buNone/>
            </a:pPr>
            <a:r>
              <a:rPr lang="en-US" dirty="0"/>
              <a:t>e.g., </a:t>
            </a:r>
            <a:r>
              <a:rPr lang="en-US" dirty="0" err="1"/>
              <a:t>ecosys</a:t>
            </a:r>
            <a:r>
              <a:rPr lang="en-US" dirty="0"/>
              <a:t> model, developed by Riley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129741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571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All of the sites in the network were set up independently, and designed to answer specific questions</a:t>
            </a:r>
          </a:p>
          <a:p>
            <a:pPr marL="0" indent="0">
              <a:buFontTx/>
              <a:buNone/>
            </a:pPr>
            <a:r>
              <a:rPr lang="en-US" dirty="0"/>
              <a:t>Largely united in the emphasis on constructing a carbon budget, but with different instrumentation, methodologies, and specific science questions</a:t>
            </a:r>
          </a:p>
          <a:p>
            <a:pPr marL="0" indent="0">
              <a:buFontTx/>
              <a:buNone/>
            </a:pPr>
            <a:r>
              <a:rPr lang="en-US" dirty="0"/>
              <a:t>Can we gain a more nuanced, comprehensive understanding of which processes are affected in which settings? The first step is to create a synthesized database…</a:t>
            </a:r>
          </a:p>
        </p:txBody>
      </p:sp>
    </p:spTree>
    <p:extLst>
      <p:ext uri="{BB962C8B-B14F-4D97-AF65-F5344CB8AC3E}">
        <p14:creationId xmlns:p14="http://schemas.microsoft.com/office/powerpoint/2010/main" val="10391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47188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982692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3305050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key step is translating raw data to harmonized format to facilitate analysis and synthesis (data “wrangling”)</a:t>
            </a:r>
          </a:p>
        </p:txBody>
      </p:sp>
    </p:spTree>
    <p:extLst>
      <p:ext uri="{BB962C8B-B14F-4D97-AF65-F5344CB8AC3E}">
        <p14:creationId xmlns:p14="http://schemas.microsoft.com/office/powerpoint/2010/main" val="896914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translation: data model / data table converted to harmonized model</a:t>
            </a:r>
          </a:p>
          <a:p>
            <a:pPr marL="0" indent="0">
              <a:buFontTx/>
              <a:buNone/>
            </a:pPr>
            <a:r>
              <a:rPr lang="en-US" dirty="0"/>
              <a:t>facilitates data provenance transparency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90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How do we query the database? (analysis)</a:t>
            </a:r>
          </a:p>
          <a:p>
            <a:pPr marL="0" indent="0">
              <a:buFontTx/>
              <a:buNone/>
            </a:pPr>
            <a:r>
              <a:rPr lang="en-US" dirty="0"/>
              <a:t>How do we gap-fill/fix errors? (processed data)</a:t>
            </a:r>
          </a:p>
          <a:p>
            <a:pPr marL="0" indent="0">
              <a:buFontTx/>
              <a:buNone/>
            </a:pPr>
            <a:r>
              <a:rPr lang="en-US" dirty="0"/>
              <a:t>How do we generate output? (reproducibility)</a:t>
            </a:r>
          </a:p>
        </p:txBody>
      </p:sp>
    </p:spTree>
    <p:extLst>
      <p:ext uri="{BB962C8B-B14F-4D97-AF65-F5344CB8AC3E}">
        <p14:creationId xmlns:p14="http://schemas.microsoft.com/office/powerpoint/2010/main" val="3850996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Query-driven</a:t>
            </a:r>
          </a:p>
          <a:p>
            <a:pPr marL="0" indent="0">
              <a:buFontTx/>
              <a:buNone/>
            </a:pPr>
            <a:r>
              <a:rPr lang="en-US" dirty="0"/>
              <a:t>Minimize manual translations of data, which are error prone</a:t>
            </a:r>
          </a:p>
          <a:p>
            <a:pPr marL="0" indent="0">
              <a:buFontTx/>
              <a:buNone/>
            </a:pPr>
            <a:r>
              <a:rPr lang="en-US" dirty="0"/>
              <a:t>Have searchable annotation files</a:t>
            </a:r>
          </a:p>
          <a:p>
            <a:pPr marL="0" indent="0">
              <a:buFontTx/>
              <a:buNone/>
            </a:pPr>
            <a:r>
              <a:rPr lang="en-US" dirty="0"/>
              <a:t>Flexible &amp; efficient</a:t>
            </a:r>
          </a:p>
        </p:txBody>
      </p:sp>
    </p:spTree>
    <p:extLst>
      <p:ext uri="{BB962C8B-B14F-4D97-AF65-F5344CB8AC3E}">
        <p14:creationId xmlns:p14="http://schemas.microsoft.com/office/powerpoint/2010/main" val="952429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04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How are your data structured? What are the important levels?</a:t>
            </a:r>
          </a:p>
        </p:txBody>
      </p:sp>
    </p:spTree>
    <p:extLst>
      <p:ext uri="{BB962C8B-B14F-4D97-AF65-F5344CB8AC3E}">
        <p14:creationId xmlns:p14="http://schemas.microsoft.com/office/powerpoint/2010/main" val="3342392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Need to define levels of hierarchy</a:t>
            </a:r>
          </a:p>
          <a:p>
            <a:pPr marL="0" indent="0">
              <a:buFontTx/>
              <a:buNone/>
            </a:pPr>
            <a:r>
              <a:rPr lang="en-US" dirty="0"/>
              <a:t>How do levels “talk” to one another? e.g. “keys” / names</a:t>
            </a:r>
          </a:p>
          <a:p>
            <a:pPr marL="0" indent="0">
              <a:buFontTx/>
              <a:buNone/>
            </a:pPr>
            <a:r>
              <a:rPr lang="en-US" dirty="0"/>
              <a:t>Time dimension?</a:t>
            </a:r>
          </a:p>
          <a:p>
            <a:pPr marL="0" indent="0">
              <a:buFontTx/>
              <a:buNone/>
            </a:pPr>
            <a:r>
              <a:rPr lang="en-US" dirty="0"/>
              <a:t>Data interoperability, i.e., leveraging existing databases such as </a:t>
            </a:r>
            <a:r>
              <a:rPr lang="en-US" dirty="0" err="1"/>
              <a:t>ISRaD</a:t>
            </a:r>
            <a:r>
              <a:rPr lang="en-US" dirty="0"/>
              <a:t>, ISCN, </a:t>
            </a:r>
            <a:r>
              <a:rPr lang="en-US" dirty="0" err="1"/>
              <a:t>SoDaH</a:t>
            </a:r>
            <a:r>
              <a:rPr lang="en-US" dirty="0"/>
              <a:t>, FRED, etc.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7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Tracing raw data through to the data product that has been quality controlled, filtered, aggregated, etc. is critical for </a:t>
            </a:r>
            <a:r>
              <a:rPr lang="en-US" dirty="0" err="1"/>
              <a:t>reproduceability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DOIs are essential</a:t>
            </a:r>
          </a:p>
        </p:txBody>
      </p:sp>
    </p:spTree>
    <p:extLst>
      <p:ext uri="{BB962C8B-B14F-4D97-AF65-F5344CB8AC3E}">
        <p14:creationId xmlns:p14="http://schemas.microsoft.com/office/powerpoint/2010/main" val="238749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So we have two competing pathways, one of which will lead to more storage of atmospheric CO2 in soils, the other of which will lead to soil carbon losses, potentially exacerbating warming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positive pathway (in green) is driven by increases in carbon inputs to the soil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This is predicted to occur due to enhanced primary production in vegetation from both warming and increased atmospheric CO2 concentrations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 negative pathway (in red) predicts soil carbon losses due to increases in decomposition rates with warmer temperatures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531734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Tracing raw data through to the data product that has been quality controlled, filtered, aggregated, etc. is critical for </a:t>
            </a:r>
            <a:r>
              <a:rPr lang="en-US" dirty="0" err="1"/>
              <a:t>reproduceability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DOIs are essential</a:t>
            </a:r>
          </a:p>
        </p:txBody>
      </p:sp>
    </p:spTree>
    <p:extLst>
      <p:ext uri="{BB962C8B-B14F-4D97-AF65-F5344CB8AC3E}">
        <p14:creationId xmlns:p14="http://schemas.microsoft.com/office/powerpoint/2010/main" val="130066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 database that is optimized for data entry is not always simple to query or use for analysis</a:t>
            </a:r>
          </a:p>
          <a:p>
            <a:pPr marL="0" indent="0">
              <a:buFontTx/>
              <a:buNone/>
            </a:pPr>
            <a:r>
              <a:rPr lang="en-US" dirty="0"/>
              <a:t>Different users have different needs</a:t>
            </a:r>
          </a:p>
        </p:txBody>
      </p:sp>
    </p:spTree>
    <p:extLst>
      <p:ext uri="{BB962C8B-B14F-4D97-AF65-F5344CB8AC3E}">
        <p14:creationId xmlns:p14="http://schemas.microsoft.com/office/powerpoint/2010/main" val="3894535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Data from different groups can be produced through different methodologies…</a:t>
            </a:r>
          </a:p>
          <a:p>
            <a:pPr marL="0" indent="0">
              <a:buFontTx/>
              <a:buNone/>
            </a:pPr>
            <a:r>
              <a:rPr lang="en-US" dirty="0"/>
              <a:t>or may be collected at different frequencies or depths…</a:t>
            </a:r>
          </a:p>
          <a:p>
            <a:pPr marL="0" indent="0">
              <a:buFontTx/>
              <a:buNone/>
            </a:pPr>
            <a:r>
              <a:rPr lang="en-US" dirty="0"/>
              <a:t>or be reported with different units.</a:t>
            </a:r>
          </a:p>
          <a:p>
            <a:pPr marL="0" indent="0">
              <a:buFontTx/>
              <a:buNone/>
            </a:pPr>
            <a:r>
              <a:rPr lang="en-US" dirty="0"/>
              <a:t>How do we make sure that all these data streams can be harmonized into a coherent dataset?</a:t>
            </a:r>
          </a:p>
        </p:txBody>
      </p:sp>
    </p:spTree>
    <p:extLst>
      <p:ext uri="{BB962C8B-B14F-4D97-AF65-F5344CB8AC3E}">
        <p14:creationId xmlns:p14="http://schemas.microsoft.com/office/powerpoint/2010/main" val="1239020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When designing a database it is easy to get caught up in difficult discussions of appropriate vocabulary and decide on consistent nomenclature</a:t>
            </a:r>
          </a:p>
          <a:p>
            <a:pPr marL="0" indent="0">
              <a:buFontTx/>
              <a:buNone/>
            </a:pPr>
            <a:r>
              <a:rPr lang="en-US" dirty="0"/>
              <a:t>Having a rigidly defined template can help streamline QA/QC (particularly when automated)</a:t>
            </a:r>
          </a:p>
          <a:p>
            <a:pPr marL="0" indent="0">
              <a:buFontTx/>
              <a:buNone/>
            </a:pPr>
            <a:r>
              <a:rPr lang="en-US" dirty="0"/>
              <a:t>But this is a lot of work to implement, and makes data entry formidable</a:t>
            </a:r>
          </a:p>
        </p:txBody>
      </p:sp>
    </p:spTree>
    <p:extLst>
      <p:ext uri="{BB962C8B-B14F-4D97-AF65-F5344CB8AC3E}">
        <p14:creationId xmlns:p14="http://schemas.microsoft.com/office/powerpoint/2010/main" val="3827615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Finally, a good database should also be easy to use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95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Finally, a good database should also be easy to use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97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ecosys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detailed site-level model that can be applied regionally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be applied in 2D and 3D configurations at site scale</a:t>
            </a:r>
          </a:p>
          <a:p>
            <a:pPr marL="0" indent="0">
              <a:buFont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a microbially explicit model</a:t>
            </a:r>
          </a:p>
          <a:p>
            <a:pPr marL="0" indent="0">
              <a:buFont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also includes vegetation demography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21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Goal oriented---what queries will you make?</a:t>
            </a:r>
          </a:p>
          <a:p>
            <a:pPr marL="0" indent="0">
              <a:buFontTx/>
              <a:buNone/>
            </a:pPr>
            <a:r>
              <a:rPr lang="en-US" dirty="0"/>
              <a:t>Required data?</a:t>
            </a:r>
          </a:p>
          <a:p>
            <a:pPr marL="0" indent="0">
              <a:buFontTx/>
              <a:buNone/>
            </a:pPr>
            <a:r>
              <a:rPr lang="en-US" dirty="0"/>
              <a:t>Metadata: data curation---who, where, when, etc.</a:t>
            </a:r>
          </a:p>
          <a:p>
            <a:pPr marL="0" indent="0">
              <a:buFontTx/>
              <a:buNone/>
            </a:pPr>
            <a:r>
              <a:rPr lang="en-US" dirty="0"/>
              <a:t>Governance: who’s in charge? </a:t>
            </a:r>
          </a:p>
        </p:txBody>
      </p:sp>
    </p:spTree>
    <p:extLst>
      <p:ext uri="{BB962C8B-B14F-4D97-AF65-F5344CB8AC3E}">
        <p14:creationId xmlns:p14="http://schemas.microsoft.com/office/powerpoint/2010/main" val="3195329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Goal oriented---what queries will you make?</a:t>
            </a:r>
          </a:p>
          <a:p>
            <a:pPr marL="0" indent="0">
              <a:buFontTx/>
              <a:buNone/>
            </a:pPr>
            <a:r>
              <a:rPr lang="en-US" dirty="0"/>
              <a:t>Required data?</a:t>
            </a:r>
          </a:p>
          <a:p>
            <a:pPr marL="0" indent="0">
              <a:buFontTx/>
              <a:buNone/>
            </a:pPr>
            <a:r>
              <a:rPr lang="en-US" dirty="0"/>
              <a:t>Metadata: data curation---who, where, when, etc.</a:t>
            </a:r>
          </a:p>
          <a:p>
            <a:pPr marL="0" indent="0">
              <a:buFontTx/>
              <a:buNone/>
            </a:pPr>
            <a:r>
              <a:rPr lang="en-US" dirty="0"/>
              <a:t>Governance: who’s in charge? </a:t>
            </a:r>
          </a:p>
        </p:txBody>
      </p:sp>
    </p:spTree>
    <p:extLst>
      <p:ext uri="{BB962C8B-B14F-4D97-AF65-F5344CB8AC3E}">
        <p14:creationId xmlns:p14="http://schemas.microsoft.com/office/powerpoint/2010/main" val="315968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Unfortunately, current global soil carbon models do not agree on the relative importance of these two pathways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figure here is from a synthesis paper by Kathe Todd-Brown and others, and shows predicted changes in global soil carbon stocks by the end of this century [under a high emissions scenario relative concentration pathway of 8.5]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It’s worth noting that all models predict substantial increases in inputs, by a relative factor of 1.4, which is why the mean change is positive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[Multi-model mean of this increase is: 88 ±153 Pg C]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However, there less agreement with regards to the increased decomposition pathway</a:t>
            </a:r>
          </a:p>
        </p:txBody>
      </p:sp>
    </p:spTree>
    <p:extLst>
      <p:ext uri="{BB962C8B-B14F-4D97-AF65-F5344CB8AC3E}">
        <p14:creationId xmlns:p14="http://schemas.microsoft.com/office/powerpoint/2010/main" val="3501921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The authors of this study tried to improve the estimates of decomposition losses by rescaling the temperature sensitivity constant of decomposition in the models using data from soil warming experiments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we can see is that after this rescaling, the multi-model mean declines [to 19 Pg C from 88 Pg C; similar sd]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But the overall picture is still one of confusion---the model estimates are all over the place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And this is partly because of the uncertainty about the temperature sensitivity of soil organic matter decomposition in the empirical data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6339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87030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05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Deep soils store large amounts of soil C, and the vulnerability of these soil C stocks to warming remains an open question</a:t>
            </a:r>
          </a:p>
        </p:txBody>
      </p:sp>
    </p:spTree>
    <p:extLst>
      <p:ext uri="{BB962C8B-B14F-4D97-AF65-F5344CB8AC3E}">
        <p14:creationId xmlns:p14="http://schemas.microsoft.com/office/powerpoint/2010/main" val="1621839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Deep soils store large amounts of soil C, and the vulnerability of these soil C stocks to warming remains an open question</a:t>
            </a:r>
          </a:p>
        </p:txBody>
      </p:sp>
    </p:spTree>
    <p:extLst>
      <p:ext uri="{BB962C8B-B14F-4D97-AF65-F5344CB8AC3E}">
        <p14:creationId xmlns:p14="http://schemas.microsoft.com/office/powerpoint/2010/main" val="56170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302695DE-560B-4B9C-A570-F1CF742FD67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399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95DE-560B-4B9C-A570-F1CF742FD67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202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0.jpeg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A8354-1674-D87E-F393-B543B7D66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12" y="-2164"/>
            <a:ext cx="9148569" cy="60990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10EA30-B6D3-42DA-A7FF-77EE698FC1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" y="4993376"/>
            <a:ext cx="566999" cy="14175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381BC940-A9D0-4E32-8BC1-8C96B11FEEBA}"/>
              </a:ext>
            </a:extLst>
          </p:cNvPr>
          <p:cNvSpPr/>
          <p:nvPr/>
        </p:nvSpPr>
        <p:spPr>
          <a:xfrm>
            <a:off x="0" y="4712088"/>
            <a:ext cx="9144000" cy="431413"/>
          </a:xfrm>
          <a:prstGeom prst="rect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DDA09F5-B1EF-430A-B1E6-EDCC538F4196}"/>
              </a:ext>
            </a:extLst>
          </p:cNvPr>
          <p:cNvSpPr/>
          <p:nvPr/>
        </p:nvSpPr>
        <p:spPr>
          <a:xfrm>
            <a:off x="3757083" y="4725456"/>
            <a:ext cx="5279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AGU Fall Meeting ‘23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11 Dec. 2023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1DCB31E-361C-4717-A8BE-A840A7F68AC8}"/>
              </a:ext>
            </a:extLst>
          </p:cNvPr>
          <p:cNvSpPr/>
          <p:nvPr/>
        </p:nvSpPr>
        <p:spPr>
          <a:xfrm>
            <a:off x="127824" y="3181766"/>
            <a:ext cx="2950656" cy="131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80"/>
              </a:lnSpc>
              <a:spcBef>
                <a:spcPct val="0"/>
              </a:spcBef>
            </a:pPr>
            <a:r>
              <a:rPr lang="en-US" altLang="en-US" sz="1600" b="1" dirty="0">
                <a:solidFill>
                  <a:schemeClr val="bg1"/>
                </a:solidFill>
                <a:latin typeface="Helvetica"/>
                <a:cs typeface="Helvetica"/>
              </a:rPr>
              <a:t>Jeff Beem-Miller</a:t>
            </a:r>
            <a:r>
              <a:rPr lang="en-US" altLang="en-US" sz="1600" b="1" baseline="30000" dirty="0">
                <a:solidFill>
                  <a:schemeClr val="bg1"/>
                </a:solidFill>
                <a:latin typeface="Helvetica"/>
                <a:cs typeface="Helvetica"/>
              </a:rPr>
              <a:t>1,2</a:t>
            </a:r>
            <a:r>
              <a:rPr lang="en-US" altLang="en-US" sz="1600" b="1" dirty="0">
                <a:solidFill>
                  <a:schemeClr val="bg1"/>
                </a:solidFill>
                <a:latin typeface="Helvetica"/>
                <a:cs typeface="Helvetica"/>
              </a:rPr>
              <a:t>, </a:t>
            </a:r>
          </a:p>
          <a:p>
            <a:pPr>
              <a:lnSpc>
                <a:spcPts val="1880"/>
              </a:lnSpc>
              <a:spcBef>
                <a:spcPct val="0"/>
              </a:spcBef>
            </a:pPr>
            <a:r>
              <a:rPr lang="en-US" altLang="en-US" sz="1600" dirty="0">
                <a:solidFill>
                  <a:schemeClr val="bg1"/>
                </a:solidFill>
                <a:latin typeface="Helvetica"/>
                <a:cs typeface="Helvetica"/>
              </a:rPr>
              <a:t>S. </a:t>
            </a:r>
            <a:r>
              <a:rPr lang="en-US" altLang="en-US" sz="1600" dirty="0" err="1">
                <a:solidFill>
                  <a:schemeClr val="bg1"/>
                </a:solidFill>
                <a:latin typeface="Helvetica"/>
                <a:cs typeface="Helvetica"/>
              </a:rPr>
              <a:t>Abiven</a:t>
            </a:r>
            <a:r>
              <a:rPr lang="en-US" altLang="en-US" sz="1600" dirty="0">
                <a:solidFill>
                  <a:schemeClr val="bg1"/>
                </a:solidFill>
                <a:latin typeface="Helvetica"/>
                <a:cs typeface="Helvetica"/>
              </a:rPr>
              <a:t>, A. Malhotra, F. </a:t>
            </a:r>
            <a:r>
              <a:rPr lang="en-US" altLang="en-US" sz="1600" dirty="0" err="1">
                <a:solidFill>
                  <a:schemeClr val="bg1"/>
                </a:solidFill>
                <a:latin typeface="Helvetica"/>
                <a:cs typeface="Helvetica"/>
              </a:rPr>
              <a:t>Protti</a:t>
            </a:r>
            <a:r>
              <a:rPr lang="en-US" altLang="en-US" sz="1600" dirty="0">
                <a:solidFill>
                  <a:schemeClr val="bg1"/>
                </a:solidFill>
                <a:latin typeface="Helvetica"/>
                <a:cs typeface="Helvetica"/>
              </a:rPr>
              <a:t> Sánchez, P.B. Reich, W.J. Riley, C. </a:t>
            </a:r>
            <a:r>
              <a:rPr lang="en-US" altLang="en-US" sz="1600" dirty="0" err="1">
                <a:solidFill>
                  <a:schemeClr val="bg1"/>
                </a:solidFill>
                <a:latin typeface="Helvetica"/>
                <a:cs typeface="Helvetica"/>
              </a:rPr>
              <a:t>Rumpel</a:t>
            </a:r>
            <a:r>
              <a:rPr lang="en-US" altLang="en-US" sz="1600" dirty="0">
                <a:solidFill>
                  <a:schemeClr val="bg1"/>
                </a:solidFill>
                <a:latin typeface="Helvetica"/>
                <a:cs typeface="Helvetica"/>
              </a:rPr>
              <a:t>, M.W.I Schmidt, and M.S. Torn.</a:t>
            </a:r>
          </a:p>
        </p:txBody>
      </p:sp>
      <p:sp>
        <p:nvSpPr>
          <p:cNvPr id="18" name="Rechteck 39">
            <a:extLst>
              <a:ext uri="{FF2B5EF4-FFF2-40B4-BE49-F238E27FC236}">
                <a16:creationId xmlns:a16="http://schemas.microsoft.com/office/drawing/2014/main" id="{01DCB31E-361C-4717-A8BE-A840A7F68AC8}"/>
              </a:ext>
            </a:extLst>
          </p:cNvPr>
          <p:cNvSpPr/>
          <p:nvPr/>
        </p:nvSpPr>
        <p:spPr>
          <a:xfrm>
            <a:off x="1378019" y="148576"/>
            <a:ext cx="6376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New Global Synthesis of Soil Warming Experiments</a:t>
            </a:r>
            <a:endParaRPr lang="en-US" altLang="en-US" sz="3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 24">
            <a:extLst>
              <a:ext uri="{FF2B5EF4-FFF2-40B4-BE49-F238E27FC236}">
                <a16:creationId xmlns:a16="http://schemas.microsoft.com/office/drawing/2014/main" id="{9A69DDA4-347C-D905-33AF-7B3640C71EA1}"/>
              </a:ext>
            </a:extLst>
          </p:cNvPr>
          <p:cNvSpPr/>
          <p:nvPr/>
        </p:nvSpPr>
        <p:spPr>
          <a:xfrm>
            <a:off x="-11655" y="4709006"/>
            <a:ext cx="58991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aseline="3000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1</a:t>
            </a:r>
            <a:r>
              <a:rPr lang="en-US" sz="105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 Institute for Global Change Biology, University of Michigan, </a:t>
            </a:r>
          </a:p>
          <a:p>
            <a:r>
              <a:rPr lang="en-US" sz="1050" baseline="3000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2</a:t>
            </a:r>
            <a:r>
              <a:rPr lang="en-US" sz="105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 Climate and Ecosystem Sciences Division, Lawrence Berkeley National Laboratory</a:t>
            </a:r>
          </a:p>
          <a:p>
            <a:r>
              <a:rPr lang="en-US" sz="1050" dirty="0">
                <a:solidFill>
                  <a:schemeClr val="bg1"/>
                </a:solidFill>
                <a:latin typeface="Helvetica"/>
                <a:ea typeface="Verdana" panose="020B0604030504040204" pitchFamily="34" charset="0"/>
                <a:cs typeface="Helvetica"/>
              </a:rPr>
              <a:t> </a:t>
            </a:r>
          </a:p>
          <a:p>
            <a:endParaRPr lang="en-US" sz="1050" dirty="0">
              <a:solidFill>
                <a:schemeClr val="bg1"/>
              </a:solidFill>
              <a:latin typeface="Helvetica"/>
              <a:ea typeface="Verdana" panose="020B0604030504040204" pitchFamily="34" charset="0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1269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10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28A00-5D42-5048-E1B3-8796794B28DC}"/>
              </a:ext>
            </a:extLst>
          </p:cNvPr>
          <p:cNvSpPr txBox="1"/>
          <p:nvPr/>
        </p:nvSpPr>
        <p:spPr>
          <a:xfrm>
            <a:off x="4329429" y="4448982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from Soong et al., 2021)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266FE2-6CBB-FC84-38C7-7B1C6101F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64"/>
          <a:stretch/>
        </p:blipFill>
        <p:spPr>
          <a:xfrm>
            <a:off x="2368346" y="853906"/>
            <a:ext cx="2839720" cy="3582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E8A6EC-DFB2-43F3-05B3-89ED3590FA9E}"/>
              </a:ext>
            </a:extLst>
          </p:cNvPr>
          <p:cNvSpPr txBox="1"/>
          <p:nvPr/>
        </p:nvSpPr>
        <p:spPr>
          <a:xfrm>
            <a:off x="134823" y="1077353"/>
            <a:ext cx="223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Blodgett Forest</a:t>
            </a:r>
          </a:p>
          <a:p>
            <a:r>
              <a:rPr lang="en-US" sz="2000" b="1" dirty="0">
                <a:latin typeface="Helvetica" pitchFamily="2" charset="0"/>
              </a:rPr>
              <a:t>+ 4 °C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489A1-DB69-AB5E-B5D9-84A0F927C4E2}"/>
              </a:ext>
            </a:extLst>
          </p:cNvPr>
          <p:cNvSpPr txBox="1"/>
          <p:nvPr/>
        </p:nvSpPr>
        <p:spPr>
          <a:xfrm>
            <a:off x="4005147" y="4715758"/>
            <a:ext cx="447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Soong et al., 2021.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Five years of whole-soil warming led to loss of subsoil carbon stocks and increased CO2 efflux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Sci. Adv.</a:t>
            </a:r>
          </a:p>
        </p:txBody>
      </p:sp>
    </p:spTree>
    <p:extLst>
      <p:ext uri="{BB962C8B-B14F-4D97-AF65-F5344CB8AC3E}">
        <p14:creationId xmlns:p14="http://schemas.microsoft.com/office/powerpoint/2010/main" val="379243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B2DC4-5303-DE0A-7EB0-BBC59A84A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16"/>
          <a:stretch/>
        </p:blipFill>
        <p:spPr>
          <a:xfrm>
            <a:off x="5552440" y="853906"/>
            <a:ext cx="2392680" cy="358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D2ACD-0F1D-5922-8634-0A5919AC3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64"/>
          <a:stretch/>
        </p:blipFill>
        <p:spPr>
          <a:xfrm>
            <a:off x="2368346" y="853906"/>
            <a:ext cx="2839720" cy="3582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11A28-5D52-5DB8-9581-C07897309724}"/>
              </a:ext>
            </a:extLst>
          </p:cNvPr>
          <p:cNvSpPr txBox="1"/>
          <p:nvPr/>
        </p:nvSpPr>
        <p:spPr>
          <a:xfrm>
            <a:off x="134823" y="1077353"/>
            <a:ext cx="223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Blodgett Forest</a:t>
            </a:r>
          </a:p>
          <a:p>
            <a:r>
              <a:rPr lang="en-US" sz="2000" b="1" dirty="0">
                <a:latin typeface="Helvetica" pitchFamily="2" charset="0"/>
              </a:rPr>
              <a:t>+ 4 °C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D96F2-9B76-B488-47BD-9493DC035EA3}"/>
              </a:ext>
            </a:extLst>
          </p:cNvPr>
          <p:cNvSpPr txBox="1"/>
          <p:nvPr/>
        </p:nvSpPr>
        <p:spPr>
          <a:xfrm>
            <a:off x="4329429" y="4448982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from Soong et al., 2021)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3467-24FE-E3F7-6C16-FAB8BCE70F49}"/>
              </a:ext>
            </a:extLst>
          </p:cNvPr>
          <p:cNvSpPr txBox="1"/>
          <p:nvPr/>
        </p:nvSpPr>
        <p:spPr>
          <a:xfrm>
            <a:off x="4005147" y="4715758"/>
            <a:ext cx="447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Soong et al., 2021.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Five years of whole-soil warming led to loss of subsoil carbon stocks and increased CO2 efflux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Sci. Adv.</a:t>
            </a:r>
          </a:p>
        </p:txBody>
      </p:sp>
    </p:spTree>
    <p:extLst>
      <p:ext uri="{BB962C8B-B14F-4D97-AF65-F5344CB8AC3E}">
        <p14:creationId xmlns:p14="http://schemas.microsoft.com/office/powerpoint/2010/main" val="355202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8004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Whole soil warming</a:t>
            </a:r>
          </a:p>
        </p:txBody>
      </p:sp>
    </p:spTree>
    <p:extLst>
      <p:ext uri="{BB962C8B-B14F-4D97-AF65-F5344CB8AC3E}">
        <p14:creationId xmlns:p14="http://schemas.microsoft.com/office/powerpoint/2010/main" val="69120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Global network</a:t>
            </a:r>
          </a:p>
        </p:txBody>
      </p:sp>
    </p:spTree>
    <p:extLst>
      <p:ext uri="{BB962C8B-B14F-4D97-AF65-F5344CB8AC3E}">
        <p14:creationId xmlns:p14="http://schemas.microsoft.com/office/powerpoint/2010/main" val="385070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WARMING EXPERIMENTS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14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D9B68-2954-3457-14B9-572A2FBC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6" y="881103"/>
            <a:ext cx="7772400" cy="3721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9AA33-6887-A3F1-CEA3-58C71EA3F978}"/>
              </a:ext>
            </a:extLst>
          </p:cNvPr>
          <p:cNvSpPr txBox="1"/>
          <p:nvPr/>
        </p:nvSpPr>
        <p:spPr>
          <a:xfrm>
            <a:off x="4714240" y="1188720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Alpine forest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46203A-904A-0ED1-AF48-0D11BF9EE2C9}"/>
              </a:ext>
            </a:extLst>
          </p:cNvPr>
          <p:cNvCxnSpPr>
            <a:cxnSpLocks/>
          </p:cNvCxnSpPr>
          <p:nvPr/>
        </p:nvCxnSpPr>
        <p:spPr>
          <a:xfrm flipH="1">
            <a:off x="4907280" y="1473200"/>
            <a:ext cx="375920" cy="2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E342D7-42CD-FBF1-AB63-C37FDA12786E}"/>
              </a:ext>
            </a:extLst>
          </p:cNvPr>
          <p:cNvSpPr txBox="1"/>
          <p:nvPr/>
        </p:nvSpPr>
        <p:spPr>
          <a:xfrm>
            <a:off x="3801707" y="4626188"/>
            <a:ext cx="1540585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figure from M. Schmidt</a:t>
            </a:r>
          </a:p>
        </p:txBody>
      </p:sp>
    </p:spTree>
    <p:extLst>
      <p:ext uri="{BB962C8B-B14F-4D97-AF65-F5344CB8AC3E}">
        <p14:creationId xmlns:p14="http://schemas.microsoft.com/office/powerpoint/2010/main" val="391368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Global network</a:t>
            </a:r>
          </a:p>
        </p:txBody>
      </p:sp>
    </p:spTree>
    <p:extLst>
      <p:ext uri="{BB962C8B-B14F-4D97-AF65-F5344CB8AC3E}">
        <p14:creationId xmlns:p14="http://schemas.microsoft.com/office/powerpoint/2010/main" val="86012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16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Global network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Model-data integration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Coordinated sampling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263398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MODEL BENCHMARKING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17</a:t>
            </a:fld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F1D2E1-E351-0863-AB5E-41391FAB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866530"/>
            <a:ext cx="3588006" cy="39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95EC69B-4AC1-F471-3BB6-01C84CAC6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" t="6591" r="52471"/>
          <a:stretch/>
        </p:blipFill>
        <p:spPr bwMode="auto">
          <a:xfrm>
            <a:off x="4961814" y="866530"/>
            <a:ext cx="3182772" cy="39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690280-30A7-A31E-A914-4B630C0602F4}"/>
              </a:ext>
            </a:extLst>
          </p:cNvPr>
          <p:cNvSpPr txBox="1"/>
          <p:nvPr/>
        </p:nvSpPr>
        <p:spPr>
          <a:xfrm>
            <a:off x="44375" y="4163118"/>
            <a:ext cx="947555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figures from </a:t>
            </a:r>
            <a:r>
              <a:rPr lang="en-US" sz="990" dirty="0" err="1">
                <a:latin typeface="Helvetica" pitchFamily="2" charset="0"/>
              </a:rPr>
              <a:t>Bouskill</a:t>
            </a:r>
            <a:r>
              <a:rPr lang="en-US" sz="990" dirty="0">
                <a:latin typeface="Helvetica" pitchFamily="2" charset="0"/>
              </a:rPr>
              <a:t> et al., 2014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6494D-BC09-E166-63A0-95D10129F1FF}"/>
              </a:ext>
            </a:extLst>
          </p:cNvPr>
          <p:cNvSpPr txBox="1"/>
          <p:nvPr/>
        </p:nvSpPr>
        <p:spPr>
          <a:xfrm>
            <a:off x="3139441" y="4778730"/>
            <a:ext cx="52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Bouskill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et al., 2014.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Meta-analysis of high-latitude nitrogen-addition and warming studies implies ecological mechanisms overlooked by land models.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/>
              <a:t>Biogeosciences</a:t>
            </a:r>
            <a:r>
              <a:rPr lang="en-US" sz="900" dirty="0"/>
              <a:t>, 11, 6969–6983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013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18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Global network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Model-data integration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Coordinated sampling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211187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19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2FFC-3BB6-F9A1-0B15-DB39E741E736}"/>
              </a:ext>
            </a:extLst>
          </p:cNvPr>
          <p:cNvSpPr txBox="1"/>
          <p:nvPr/>
        </p:nvSpPr>
        <p:spPr>
          <a:xfrm>
            <a:off x="611482" y="1103253"/>
            <a:ext cx="80041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Whole soil warming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Global network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Model-data integration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Coordinated sampling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Benchmarking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Comparative approach</a:t>
            </a:r>
          </a:p>
        </p:txBody>
      </p:sp>
    </p:spTree>
    <p:extLst>
      <p:ext uri="{BB962C8B-B14F-4D97-AF65-F5344CB8AC3E}">
        <p14:creationId xmlns:p14="http://schemas.microsoft.com/office/powerpoint/2010/main" val="308703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5E760-9C5D-97C8-EECB-1122DB9DCF5E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2FD79-99B8-4BF6-7E92-CCF0B62515C3}"/>
              </a:ext>
            </a:extLst>
          </p:cNvPr>
          <p:cNvSpPr txBox="1"/>
          <p:nvPr/>
        </p:nvSpPr>
        <p:spPr>
          <a:xfrm>
            <a:off x="1894286" y="1501547"/>
            <a:ext cx="5355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affect soil C stocks?</a:t>
            </a:r>
          </a:p>
        </p:txBody>
      </p:sp>
    </p:spTree>
    <p:extLst>
      <p:ext uri="{BB962C8B-B14F-4D97-AF65-F5344CB8AC3E}">
        <p14:creationId xmlns:p14="http://schemas.microsoft.com/office/powerpoint/2010/main" val="238249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873"/>
    </mc:Choice>
    <mc:Fallback xmlns="">
      <p:transition spd="slow" advClick="0" advTm="3687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F7A43AF-E38A-18DB-A459-1B497210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FA5219-6866-C940-8CDB-A74B4489AA78}" type="slidenum">
              <a:rPr lang="en-US" smtClean="0"/>
              <a:pPr/>
              <a:t>20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A3BEC-FE2E-EDDA-BE87-F56894EEEB65}"/>
              </a:ext>
            </a:extLst>
          </p:cNvPr>
          <p:cNvSpPr txBox="1"/>
          <p:nvPr/>
        </p:nvSpPr>
        <p:spPr>
          <a:xfrm>
            <a:off x="1112520" y="1183433"/>
            <a:ext cx="6918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hard can it be to build a database?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B9251-A748-E295-C598-91D1861A2A79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</p:spTree>
    <p:extLst>
      <p:ext uri="{BB962C8B-B14F-4D97-AF65-F5344CB8AC3E}">
        <p14:creationId xmlns:p14="http://schemas.microsoft.com/office/powerpoint/2010/main" val="230419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873"/>
    </mc:Choice>
    <mc:Fallback>
      <p:transition spd="slow" advClick="0" advTm="3687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21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732431" y="2104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1024-A76A-233B-8725-DB98748E51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778" y="2505008"/>
            <a:ext cx="847177" cy="9991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BD8FDB-ABF4-B87F-DE4F-944D2EFBC2CA}"/>
              </a:ext>
            </a:extLst>
          </p:cNvPr>
          <p:cNvSpPr txBox="1"/>
          <p:nvPr/>
        </p:nvSpPr>
        <p:spPr>
          <a:xfrm>
            <a:off x="5759376" y="21047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FA98EE5D-E2C5-F5C3-D663-AA562E9A5A0D}"/>
              </a:ext>
            </a:extLst>
          </p:cNvPr>
          <p:cNvSpPr/>
          <p:nvPr/>
        </p:nvSpPr>
        <p:spPr>
          <a:xfrm>
            <a:off x="4896542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78F9AC5-E241-53F7-0F79-FDA6ED6CC1BB}"/>
              </a:ext>
            </a:extLst>
          </p:cNvPr>
          <p:cNvSpPr/>
          <p:nvPr/>
        </p:nvSpPr>
        <p:spPr>
          <a:xfrm>
            <a:off x="6814282" y="2757354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AC7326-D59D-3A7D-50E3-2FE4D5BC7A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457" y="3631925"/>
            <a:ext cx="877162" cy="877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518" y="2468728"/>
            <a:ext cx="1162991" cy="10447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E67641-95B5-875C-FF74-58E507D6965F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</p:spTree>
    <p:extLst>
      <p:ext uri="{BB962C8B-B14F-4D97-AF65-F5344CB8AC3E}">
        <p14:creationId xmlns:p14="http://schemas.microsoft.com/office/powerpoint/2010/main" val="309649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22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732431" y="2104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1024-A76A-233B-8725-DB98748E51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778" y="2505008"/>
            <a:ext cx="847177" cy="9991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BD8FDB-ABF4-B87F-DE4F-944D2EFBC2CA}"/>
              </a:ext>
            </a:extLst>
          </p:cNvPr>
          <p:cNvSpPr txBox="1"/>
          <p:nvPr/>
        </p:nvSpPr>
        <p:spPr>
          <a:xfrm>
            <a:off x="5759376" y="21047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78F9AC5-E241-53F7-0F79-FDA6ED6CC1BB}"/>
              </a:ext>
            </a:extLst>
          </p:cNvPr>
          <p:cNvSpPr/>
          <p:nvPr/>
        </p:nvSpPr>
        <p:spPr>
          <a:xfrm>
            <a:off x="6814282" y="2757354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AC7326-D59D-3A7D-50E3-2FE4D5BC7A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457" y="3631925"/>
            <a:ext cx="877162" cy="877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518" y="2468728"/>
            <a:ext cx="1162991" cy="1044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4816810" y="79483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Harmonization/curation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290" y="1110525"/>
            <a:ext cx="908486" cy="74162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D9364B0-7A80-5B3D-9ED9-1E83EC487EE8}"/>
              </a:ext>
            </a:extLst>
          </p:cNvPr>
          <p:cNvSpPr/>
          <p:nvPr/>
        </p:nvSpPr>
        <p:spPr>
          <a:xfrm rot="18340154">
            <a:off x="4479279" y="2244957"/>
            <a:ext cx="1299370" cy="26750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D05EDCD-1D2B-957B-258D-EA307CC37A71}"/>
              </a:ext>
            </a:extLst>
          </p:cNvPr>
          <p:cNvSpPr/>
          <p:nvPr/>
        </p:nvSpPr>
        <p:spPr>
          <a:xfrm rot="5400000">
            <a:off x="5945055" y="1940996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87F21-5C71-B7D1-B76C-C8851179DA09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</p:spTree>
    <p:extLst>
      <p:ext uri="{BB962C8B-B14F-4D97-AF65-F5344CB8AC3E}">
        <p14:creationId xmlns:p14="http://schemas.microsoft.com/office/powerpoint/2010/main" val="1529651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61D539B-20C5-3EED-08DF-5F7F216A14A2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23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732431" y="2104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1024-A76A-233B-8725-DB98748E51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778" y="2505008"/>
            <a:ext cx="847177" cy="9991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BD8FDB-ABF4-B87F-DE4F-944D2EFBC2CA}"/>
              </a:ext>
            </a:extLst>
          </p:cNvPr>
          <p:cNvSpPr txBox="1"/>
          <p:nvPr/>
        </p:nvSpPr>
        <p:spPr>
          <a:xfrm>
            <a:off x="5759376" y="21047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78F9AC5-E241-53F7-0F79-FDA6ED6CC1BB}"/>
              </a:ext>
            </a:extLst>
          </p:cNvPr>
          <p:cNvSpPr/>
          <p:nvPr/>
        </p:nvSpPr>
        <p:spPr>
          <a:xfrm>
            <a:off x="6814282" y="2757354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AC7326-D59D-3A7D-50E3-2FE4D5BC7A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457" y="3631925"/>
            <a:ext cx="877162" cy="877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518" y="2468728"/>
            <a:ext cx="1162991" cy="1044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4816810" y="79483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Harmonization/curation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D9364B0-7A80-5B3D-9ED9-1E83EC487EE8}"/>
              </a:ext>
            </a:extLst>
          </p:cNvPr>
          <p:cNvSpPr/>
          <p:nvPr/>
        </p:nvSpPr>
        <p:spPr>
          <a:xfrm rot="18340154">
            <a:off x="4479279" y="2244957"/>
            <a:ext cx="1299370" cy="26750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4F4222-E1BB-EF83-173C-6BB37EA4379F}"/>
              </a:ext>
            </a:extLst>
          </p:cNvPr>
          <p:cNvSpPr/>
          <p:nvPr/>
        </p:nvSpPr>
        <p:spPr>
          <a:xfrm>
            <a:off x="175037" y="1172472"/>
            <a:ext cx="8577472" cy="3868635"/>
          </a:xfrm>
          <a:prstGeom prst="rect">
            <a:avLst/>
          </a:prstGeom>
          <a:solidFill>
            <a:schemeClr val="bg1">
              <a:lumMod val="95000"/>
              <a:alpha val="598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D05EDCD-1D2B-957B-258D-EA307CC37A71}"/>
              </a:ext>
            </a:extLst>
          </p:cNvPr>
          <p:cNvSpPr/>
          <p:nvPr/>
        </p:nvSpPr>
        <p:spPr>
          <a:xfrm rot="5400000">
            <a:off x="5945055" y="1940996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8551FC-E40F-E5E2-AE5C-D4B361680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0610" y="1903121"/>
            <a:ext cx="2868673" cy="16178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A3E9AA-C79C-0581-CB3F-DEFA33790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2140" y="1904947"/>
            <a:ext cx="2868673" cy="1617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584ED4-FA8E-92CF-003C-40E6E4479B01}"/>
              </a:ext>
            </a:extLst>
          </p:cNvPr>
          <p:cNvSpPr txBox="1"/>
          <p:nvPr/>
        </p:nvSpPr>
        <p:spPr>
          <a:xfrm>
            <a:off x="5105566" y="3641604"/>
            <a:ext cx="4681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Boxes from Fig. 1 of Todd-Brown et al.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290" y="1110525"/>
            <a:ext cx="908486" cy="7416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590599-9152-39B0-312E-B276F8011DE1}"/>
              </a:ext>
            </a:extLst>
          </p:cNvPr>
          <p:cNvSpPr txBox="1"/>
          <p:nvPr/>
        </p:nvSpPr>
        <p:spPr>
          <a:xfrm>
            <a:off x="3148306" y="4683089"/>
            <a:ext cx="52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Todd-Brown et al., 2022.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Reviews and syntheses: The promise of big diverse soil data, moving current practices towards future potential.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Biogeosciences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, 19, 3505–3522.</a:t>
            </a:r>
          </a:p>
        </p:txBody>
      </p:sp>
    </p:spTree>
    <p:extLst>
      <p:ext uri="{BB962C8B-B14F-4D97-AF65-F5344CB8AC3E}">
        <p14:creationId xmlns:p14="http://schemas.microsoft.com/office/powerpoint/2010/main" val="1003302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7732431" y="21047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1024-A76A-233B-8725-DB98748E51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778" y="2505008"/>
            <a:ext cx="847177" cy="9991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BD8FDB-ABF4-B87F-DE4F-944D2EFBC2CA}"/>
              </a:ext>
            </a:extLst>
          </p:cNvPr>
          <p:cNvSpPr txBox="1"/>
          <p:nvPr/>
        </p:nvSpPr>
        <p:spPr>
          <a:xfrm>
            <a:off x="5759376" y="21047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AC7326-D59D-3A7D-50E3-2FE4D5BC7A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457" y="3631925"/>
            <a:ext cx="877162" cy="877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518" y="2468728"/>
            <a:ext cx="1162991" cy="1044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4816810" y="79483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Harmonization/curation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290" y="1110525"/>
            <a:ext cx="908486" cy="74162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D9364B0-7A80-5B3D-9ED9-1E83EC487EE8}"/>
              </a:ext>
            </a:extLst>
          </p:cNvPr>
          <p:cNvSpPr/>
          <p:nvPr/>
        </p:nvSpPr>
        <p:spPr>
          <a:xfrm rot="18340154">
            <a:off x="4479279" y="2244957"/>
            <a:ext cx="1299370" cy="26750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D05EDCD-1D2B-957B-258D-EA307CC37A71}"/>
              </a:ext>
            </a:extLst>
          </p:cNvPr>
          <p:cNvSpPr/>
          <p:nvPr/>
        </p:nvSpPr>
        <p:spPr>
          <a:xfrm rot="5400000">
            <a:off x="5945055" y="1940996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4B9B55-64E7-C8D9-0DFE-AF151B3AF7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612" y="4176824"/>
            <a:ext cx="726963" cy="7269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F0E3A8-6FB4-2FD7-37C0-6CB9A6D34B37}"/>
              </a:ext>
            </a:extLst>
          </p:cNvPr>
          <p:cNvSpPr txBox="1"/>
          <p:nvPr/>
        </p:nvSpPr>
        <p:spPr>
          <a:xfrm>
            <a:off x="5573427" y="388473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10956-5223-7F16-E697-E1674D7BF0A6}"/>
              </a:ext>
            </a:extLst>
          </p:cNvPr>
          <p:cNvSpPr txBox="1"/>
          <p:nvPr/>
        </p:nvSpPr>
        <p:spPr>
          <a:xfrm>
            <a:off x="7277177" y="387179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Processed data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1FDB7CD-08B6-307B-E0A3-E07A923465B2}"/>
              </a:ext>
            </a:extLst>
          </p:cNvPr>
          <p:cNvSpPr/>
          <p:nvPr/>
        </p:nvSpPr>
        <p:spPr>
          <a:xfrm rot="5400000">
            <a:off x="5945054" y="3653912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A09EE74-9BF1-9CD6-9E6B-58B502147B9A}"/>
              </a:ext>
            </a:extLst>
          </p:cNvPr>
          <p:cNvSpPr/>
          <p:nvPr/>
        </p:nvSpPr>
        <p:spPr>
          <a:xfrm rot="18999533">
            <a:off x="6457355" y="3453813"/>
            <a:ext cx="1177261" cy="127091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24AD783-7BD6-0602-DC17-C2174D7A949C}"/>
              </a:ext>
            </a:extLst>
          </p:cNvPr>
          <p:cNvSpPr/>
          <p:nvPr/>
        </p:nvSpPr>
        <p:spPr>
          <a:xfrm>
            <a:off x="6668772" y="4624880"/>
            <a:ext cx="920745" cy="148810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2FEB509-C0DD-FA08-81CF-79EA4616CD24}"/>
              </a:ext>
            </a:extLst>
          </p:cNvPr>
          <p:cNvSpPr/>
          <p:nvPr/>
        </p:nvSpPr>
        <p:spPr>
          <a:xfrm rot="10800000">
            <a:off x="6666891" y="4397348"/>
            <a:ext cx="850808" cy="14880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4584E2-C720-2B38-04C8-E6D0615EC9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972" y="4241130"/>
            <a:ext cx="568734" cy="6707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AEE488-929A-3DC2-5C5A-B3522469B733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</p:spTree>
    <p:extLst>
      <p:ext uri="{BB962C8B-B14F-4D97-AF65-F5344CB8AC3E}">
        <p14:creationId xmlns:p14="http://schemas.microsoft.com/office/powerpoint/2010/main" val="3303597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PIPELINE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25</a:t>
            </a:fld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56816-6851-19D3-432E-FD7B35956E3B}"/>
              </a:ext>
            </a:extLst>
          </p:cNvPr>
          <p:cNvGrpSpPr/>
          <p:nvPr/>
        </p:nvGrpSpPr>
        <p:grpSpPr>
          <a:xfrm>
            <a:off x="3978054" y="2575989"/>
            <a:ext cx="623161" cy="817033"/>
            <a:chOff x="1766705" y="1933102"/>
            <a:chExt cx="623161" cy="817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75AC7-C29D-BD90-553B-826C7CFF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6705" y="1933102"/>
              <a:ext cx="623161" cy="817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4372-E7C3-A347-5191-984E47213E52}"/>
                </a:ext>
              </a:extLst>
            </p:cNvPr>
            <p:cNvSpPr txBox="1"/>
            <p:nvPr/>
          </p:nvSpPr>
          <p:spPr>
            <a:xfrm>
              <a:off x="1775172" y="2172005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.csv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4909DE-C9F0-B86E-6279-326B9BDE1ECD}"/>
              </a:ext>
            </a:extLst>
          </p:cNvPr>
          <p:cNvSpPr txBox="1"/>
          <p:nvPr/>
        </p:nvSpPr>
        <p:spPr>
          <a:xfrm>
            <a:off x="3940821" y="21047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D219-2AAC-54B8-E8B4-53CA53AA3CC6}"/>
              </a:ext>
            </a:extLst>
          </p:cNvPr>
          <p:cNvSpPr txBox="1"/>
          <p:nvPr/>
        </p:nvSpPr>
        <p:spPr>
          <a:xfrm>
            <a:off x="5979966" y="35814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49CCE-DD72-BC96-D995-D69F726D6D6A}"/>
              </a:ext>
            </a:extLst>
          </p:cNvPr>
          <p:cNvSpPr txBox="1"/>
          <p:nvPr/>
        </p:nvSpPr>
        <p:spPr>
          <a:xfrm>
            <a:off x="985162" y="1849664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Raw data</a:t>
            </a:r>
          </a:p>
        </p:txBody>
      </p:sp>
      <p:pic>
        <p:nvPicPr>
          <p:cNvPr id="18" name="Picture 17" descr="IMG_0135.JPG">
            <a:extLst>
              <a:ext uri="{FF2B5EF4-FFF2-40B4-BE49-F238E27FC236}">
                <a16:creationId xmlns:a16="http://schemas.microsoft.com/office/drawing/2014/main" id="{79155818-9AA7-B7F3-F5F6-2C30115D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9" y="2218996"/>
            <a:ext cx="2672543" cy="2004407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7ADDBD1-57E5-1206-170A-B6C6C837B514}"/>
              </a:ext>
            </a:extLst>
          </p:cNvPr>
          <p:cNvSpPr/>
          <p:nvPr/>
        </p:nvSpPr>
        <p:spPr>
          <a:xfrm>
            <a:off x="3202818" y="2757355"/>
            <a:ext cx="479909" cy="484405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81233-ACE2-7FC3-949B-B89BB4A623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925" y="3979365"/>
            <a:ext cx="1162991" cy="1044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F9334-9DAE-1777-1380-E24E8E9458FD}"/>
              </a:ext>
            </a:extLst>
          </p:cNvPr>
          <p:cNvSpPr txBox="1"/>
          <p:nvPr/>
        </p:nvSpPr>
        <p:spPr>
          <a:xfrm>
            <a:off x="4933775" y="232072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Harmonization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55F4-BB98-8EE0-2BF9-B1E3D0DAF6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010" y="2764929"/>
            <a:ext cx="908486" cy="741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4B9B55-64E7-C8D9-0DFE-AF151B3AF7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190" y="3279292"/>
            <a:ext cx="726963" cy="7269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F0E3A8-6FB4-2FD7-37C0-6CB9A6D34B37}"/>
              </a:ext>
            </a:extLst>
          </p:cNvPr>
          <p:cNvSpPr txBox="1"/>
          <p:nvPr/>
        </p:nvSpPr>
        <p:spPr>
          <a:xfrm>
            <a:off x="7295005" y="298719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10956-5223-7F16-E697-E1674D7BF0A6}"/>
              </a:ext>
            </a:extLst>
          </p:cNvPr>
          <p:cNvSpPr txBox="1"/>
          <p:nvPr/>
        </p:nvSpPr>
        <p:spPr>
          <a:xfrm>
            <a:off x="6919837" y="118272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Processed data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1FDB7CD-08B6-307B-E0A3-E07A923465B2}"/>
              </a:ext>
            </a:extLst>
          </p:cNvPr>
          <p:cNvSpPr/>
          <p:nvPr/>
        </p:nvSpPr>
        <p:spPr>
          <a:xfrm rot="5400000">
            <a:off x="7650913" y="2667256"/>
            <a:ext cx="288534" cy="212439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A09EE74-9BF1-9CD6-9E6B-58B502147B9A}"/>
              </a:ext>
            </a:extLst>
          </p:cNvPr>
          <p:cNvSpPr/>
          <p:nvPr/>
        </p:nvSpPr>
        <p:spPr>
          <a:xfrm rot="7794114">
            <a:off x="7216319" y="4127476"/>
            <a:ext cx="472642" cy="273844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4584E2-C720-2B38-04C8-E6D0615EC9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6217" y="1613474"/>
            <a:ext cx="694908" cy="8195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AEE488-929A-3DC2-5C5A-B3522469B733}"/>
              </a:ext>
            </a:extLst>
          </p:cNvPr>
          <p:cNvSpPr txBox="1"/>
          <p:nvPr/>
        </p:nvSpPr>
        <p:spPr>
          <a:xfrm>
            <a:off x="165753" y="425220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Photo credit: C. Hicks Pries</a:t>
            </a:r>
          </a:p>
          <a:p>
            <a:r>
              <a:rPr lang="en-US" sz="1100" i="1" dirty="0">
                <a:latin typeface="Helvetica" pitchFamily="2" charset="0"/>
              </a:rPr>
              <a:t>Output fig. from Hicks Pries et al. 2017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184B7D-462A-7126-EA0F-FA622BE5D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532" y="3956657"/>
            <a:ext cx="623161" cy="8170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BDD688-C627-E581-0EC2-2C60BFD14E63}"/>
              </a:ext>
            </a:extLst>
          </p:cNvPr>
          <p:cNvSpPr txBox="1"/>
          <p:nvPr/>
        </p:nvSpPr>
        <p:spPr>
          <a:xfrm>
            <a:off x="3985999" y="41955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.csv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341C28-FE6D-6663-EC94-C5381F6952A5}"/>
              </a:ext>
            </a:extLst>
          </p:cNvPr>
          <p:cNvSpPr txBox="1"/>
          <p:nvPr/>
        </p:nvSpPr>
        <p:spPr>
          <a:xfrm>
            <a:off x="3648499" y="361200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Annotation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BF30A2E5-0FAC-66BD-4109-6D4A9171A481}"/>
              </a:ext>
            </a:extLst>
          </p:cNvPr>
          <p:cNvSpPr/>
          <p:nvPr/>
        </p:nvSpPr>
        <p:spPr>
          <a:xfrm rot="19340478" flipV="1">
            <a:off x="6117003" y="2506019"/>
            <a:ext cx="1384844" cy="209086"/>
          </a:xfrm>
          <a:prstGeom prst="rightArrow">
            <a:avLst/>
          </a:prstGeom>
          <a:solidFill>
            <a:srgbClr val="0D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0CB24EE-4275-E180-A7EE-6FB6A2A9F5EF}"/>
              </a:ext>
            </a:extLst>
          </p:cNvPr>
          <p:cNvSpPr/>
          <p:nvPr/>
        </p:nvSpPr>
        <p:spPr>
          <a:xfrm>
            <a:off x="4849055" y="2324176"/>
            <a:ext cx="193920" cy="1871383"/>
          </a:xfrm>
          <a:prstGeom prst="rightBrace">
            <a:avLst/>
          </a:prstGeom>
          <a:ln>
            <a:solidFill>
              <a:srgbClr val="0D6C6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6C6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0EAD40-9E6E-F8B1-CCC0-F2ACFB6FCDB3}"/>
              </a:ext>
            </a:extLst>
          </p:cNvPr>
          <p:cNvSpPr txBox="1"/>
          <p:nvPr/>
        </p:nvSpPr>
        <p:spPr>
          <a:xfrm>
            <a:off x="138631" y="896612"/>
            <a:ext cx="2810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Helvetica" pitchFamily="2" charset="0"/>
              </a:rPr>
              <a:t>ISCN is headed in this direction</a:t>
            </a:r>
          </a:p>
          <a:p>
            <a:r>
              <a:rPr lang="en-US" sz="1100" i="1" dirty="0">
                <a:latin typeface="Helvetica" pitchFamily="2" charset="0"/>
              </a:rPr>
              <a:t>credit: Kathe Todd-Brown</a:t>
            </a:r>
          </a:p>
        </p:txBody>
      </p:sp>
    </p:spTree>
    <p:extLst>
      <p:ext uri="{BB962C8B-B14F-4D97-AF65-F5344CB8AC3E}">
        <p14:creationId xmlns:p14="http://schemas.microsoft.com/office/powerpoint/2010/main" val="249342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8960" y="4609089"/>
            <a:ext cx="2662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Grassland Warming Experiment Site</a:t>
            </a:r>
          </a:p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Reyes, USA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59029-D273-59F0-AD43-EB3373A8D95A}"/>
              </a:ext>
            </a:extLst>
          </p:cNvPr>
          <p:cNvSpPr txBox="1"/>
          <p:nvPr/>
        </p:nvSpPr>
        <p:spPr>
          <a:xfrm>
            <a:off x="2621280" y="579664"/>
            <a:ext cx="6522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Thanks!</a:t>
            </a:r>
          </a:p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iscn.fluxdata.org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/network/partner-networks/deepsoil2100/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2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27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</p:txBody>
      </p:sp>
    </p:spTree>
    <p:extLst>
      <p:ext uri="{BB962C8B-B14F-4D97-AF65-F5344CB8AC3E}">
        <p14:creationId xmlns:p14="http://schemas.microsoft.com/office/powerpoint/2010/main" val="2951847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 MODEL EXAMPLE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28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3BC26-1A71-D791-3EB3-D5D7AEBE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91" y="1036062"/>
            <a:ext cx="5653617" cy="3638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5EDD9-98F4-1BE2-3895-AC9DC8B5C287}"/>
              </a:ext>
            </a:extLst>
          </p:cNvPr>
          <p:cNvSpPr txBox="1"/>
          <p:nvPr/>
        </p:nvSpPr>
        <p:spPr>
          <a:xfrm>
            <a:off x="143933" y="1047657"/>
            <a:ext cx="16012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ISRaD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</a:p>
          <a:p>
            <a:pPr algn="ctr"/>
            <a:r>
              <a: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“entry”</a:t>
            </a:r>
          </a:p>
          <a:p>
            <a:pPr algn="ctr"/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(based on ISCN)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70AF4-7336-F39A-8129-D8E5144412AF}"/>
              </a:ext>
            </a:extLst>
          </p:cNvPr>
          <p:cNvSpPr txBox="1"/>
          <p:nvPr/>
        </p:nvSpPr>
        <p:spPr>
          <a:xfrm>
            <a:off x="2255521" y="4693664"/>
            <a:ext cx="52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Lawrence et al., 2020.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An open-source database for the synthesis of soil radiocarbon data: International Soil Radiocarbon Database (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ISRaD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) version 1.0.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/>
              <a:t>Earth Syst. Sci. Data, 12, 61–76.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03866-EB65-5E0D-7F8B-D7C1A6DF9E8B}"/>
              </a:ext>
            </a:extLst>
          </p:cNvPr>
          <p:cNvSpPr txBox="1"/>
          <p:nvPr/>
        </p:nvSpPr>
        <p:spPr>
          <a:xfrm>
            <a:off x="143933" y="4124748"/>
            <a:ext cx="993987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figure from Lawrence et al., 2020</a:t>
            </a:r>
          </a:p>
        </p:txBody>
      </p:sp>
    </p:spTree>
    <p:extLst>
      <p:ext uri="{BB962C8B-B14F-4D97-AF65-F5344CB8AC3E}">
        <p14:creationId xmlns:p14="http://schemas.microsoft.com/office/powerpoint/2010/main" val="196108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29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</p:txBody>
      </p:sp>
    </p:spTree>
    <p:extLst>
      <p:ext uri="{BB962C8B-B14F-4D97-AF65-F5344CB8AC3E}">
        <p14:creationId xmlns:p14="http://schemas.microsoft.com/office/powerpoint/2010/main" val="241142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3E8E75-5292-2014-EAEE-770E4447F2EB}"/>
              </a:ext>
            </a:extLst>
          </p:cNvPr>
          <p:cNvSpPr txBox="1"/>
          <p:nvPr/>
        </p:nvSpPr>
        <p:spPr>
          <a:xfrm>
            <a:off x="7412561" y="933292"/>
            <a:ext cx="88744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44C3DC3-3F39-2757-498F-0846B6C5EB3D}"/>
              </a:ext>
            </a:extLst>
          </p:cNvPr>
          <p:cNvSpPr txBox="1"/>
          <p:nvPr/>
        </p:nvSpPr>
        <p:spPr>
          <a:xfrm>
            <a:off x="7009311" y="3053785"/>
            <a:ext cx="17268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9BD7DA0-30D5-1BD0-C2E8-D1CFA3EB0339}"/>
              </a:ext>
            </a:extLst>
          </p:cNvPr>
          <p:cNvSpPr/>
          <p:nvPr/>
        </p:nvSpPr>
        <p:spPr>
          <a:xfrm rot="10800000">
            <a:off x="7641056" y="1472320"/>
            <a:ext cx="436169" cy="77436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EF9F0D8-F69D-99F8-B6C2-F8EB102023D6}"/>
              </a:ext>
            </a:extLst>
          </p:cNvPr>
          <p:cNvSpPr/>
          <p:nvPr/>
        </p:nvSpPr>
        <p:spPr>
          <a:xfrm>
            <a:off x="7646542" y="2340760"/>
            <a:ext cx="436169" cy="773337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549773-B934-0C7A-B816-D38B010A5C50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D5CA7-F2DC-9186-D48C-9E572C0C6AD9}"/>
              </a:ext>
            </a:extLst>
          </p:cNvPr>
          <p:cNvSpPr txBox="1"/>
          <p:nvPr/>
        </p:nvSpPr>
        <p:spPr>
          <a:xfrm>
            <a:off x="1894286" y="1501547"/>
            <a:ext cx="5355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warming affect soil C stocks?</a:t>
            </a:r>
          </a:p>
        </p:txBody>
      </p:sp>
    </p:spTree>
    <p:extLst>
      <p:ext uri="{BB962C8B-B14F-4D97-AF65-F5344CB8AC3E}">
        <p14:creationId xmlns:p14="http://schemas.microsoft.com/office/powerpoint/2010/main" val="62189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873"/>
    </mc:Choice>
    <mc:Fallback>
      <p:transition spd="slow" advClick="0" advTm="3687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30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A7826F-4B22-3AE5-251F-0C195A24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811" y="1789556"/>
            <a:ext cx="2969990" cy="2346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1DE992C-6D93-6161-1321-BE897F200F1D}"/>
              </a:ext>
            </a:extLst>
          </p:cNvPr>
          <p:cNvSpPr/>
          <p:nvPr/>
        </p:nvSpPr>
        <p:spPr>
          <a:xfrm>
            <a:off x="6673486" y="2963030"/>
            <a:ext cx="499474" cy="476041"/>
          </a:xfrm>
          <a:prstGeom prst="ellipse">
            <a:avLst/>
          </a:prstGeom>
          <a:solidFill>
            <a:srgbClr val="FAB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0A1B2-CF74-104D-06EC-CD5DED99609B}"/>
              </a:ext>
            </a:extLst>
          </p:cNvPr>
          <p:cNvSpPr txBox="1"/>
          <p:nvPr/>
        </p:nvSpPr>
        <p:spPr>
          <a:xfrm>
            <a:off x="6669296" y="304716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DOI</a:t>
            </a:r>
          </a:p>
        </p:txBody>
      </p:sp>
    </p:spTree>
    <p:extLst>
      <p:ext uri="{BB962C8B-B14F-4D97-AF65-F5344CB8AC3E}">
        <p14:creationId xmlns:p14="http://schemas.microsoft.com/office/powerpoint/2010/main" val="2183246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31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ingestion vs analysis </a:t>
            </a:r>
          </a:p>
        </p:txBody>
      </p:sp>
    </p:spTree>
    <p:extLst>
      <p:ext uri="{BB962C8B-B14F-4D97-AF65-F5344CB8AC3E}">
        <p14:creationId xmlns:p14="http://schemas.microsoft.com/office/powerpoint/2010/main" val="409761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32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ingestion vs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Mapping disparate data to harmonized values</a:t>
            </a:r>
          </a:p>
        </p:txBody>
      </p:sp>
    </p:spTree>
    <p:extLst>
      <p:ext uri="{BB962C8B-B14F-4D97-AF65-F5344CB8AC3E}">
        <p14:creationId xmlns:p14="http://schemas.microsoft.com/office/powerpoint/2010/main" val="299306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33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ingestion vs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Mapping disparate data to harmonized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Tradeoff of flexibility vs. control</a:t>
            </a:r>
          </a:p>
        </p:txBody>
      </p:sp>
    </p:spTree>
    <p:extLst>
      <p:ext uri="{BB962C8B-B14F-4D97-AF65-F5344CB8AC3E}">
        <p14:creationId xmlns:p14="http://schemas.microsoft.com/office/powerpoint/2010/main" val="2487213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34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70694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Defining a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ingestion vs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Mapping disparate data to harmonized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Tradeoff of flexibility vs.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Data access</a:t>
            </a:r>
          </a:p>
        </p:txBody>
      </p:sp>
    </p:spTree>
    <p:extLst>
      <p:ext uri="{BB962C8B-B14F-4D97-AF65-F5344CB8AC3E}">
        <p14:creationId xmlns:p14="http://schemas.microsoft.com/office/powerpoint/2010/main" val="978645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DATABASE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35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6A818-AD8D-81C8-6588-E58B15FB2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16" y="1068272"/>
            <a:ext cx="7264521" cy="3607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584FE-C841-5674-A0CE-2DEC7288F2EF}"/>
              </a:ext>
            </a:extLst>
          </p:cNvPr>
          <p:cNvSpPr txBox="1"/>
          <p:nvPr/>
        </p:nvSpPr>
        <p:spPr>
          <a:xfrm>
            <a:off x="85119" y="928419"/>
            <a:ext cx="1464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Helvetica" pitchFamily="2" charset="0"/>
              </a:rPr>
              <a:t>SoDaH</a:t>
            </a:r>
            <a:endParaRPr lang="en-US" sz="2400" b="1" dirty="0">
              <a:latin typeface="Helvetica" pitchFamily="2" charset="0"/>
            </a:endParaRPr>
          </a:p>
          <a:p>
            <a:pPr algn="ctr"/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600" dirty="0">
                <a:latin typeface="Helvetica" pitchFamily="2" charset="0"/>
              </a:rPr>
              <a:t>web interface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(shiny)</a:t>
            </a:r>
          </a:p>
          <a:p>
            <a:pPr algn="ctr"/>
            <a:endParaRPr lang="en-US" sz="1600" dirty="0">
              <a:latin typeface="Helvetica" pitchFamily="2" charset="0"/>
            </a:endParaRPr>
          </a:p>
          <a:p>
            <a:pPr algn="ctr"/>
            <a:r>
              <a:rPr lang="en-US" sz="1200" i="1" dirty="0">
                <a:latin typeface="Helvetica" pitchFamily="2" charset="0"/>
              </a:rPr>
              <a:t>Figure from Wieder et al.,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85167-6747-8361-BC4D-C222C970818A}"/>
              </a:ext>
            </a:extLst>
          </p:cNvPr>
          <p:cNvSpPr txBox="1"/>
          <p:nvPr/>
        </p:nvSpPr>
        <p:spPr>
          <a:xfrm>
            <a:off x="2255521" y="4693664"/>
            <a:ext cx="528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Wieder et al., 2021.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SoDaH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: The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SOils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DAta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 Harmonization database, an open-source synthesis of soil data from research networks, version 1.0. Earth System Science Data, 13, 1843-1854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8141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ecosys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10EA30-B6D3-42DA-A7FF-77EE698FC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" y="4993376"/>
            <a:ext cx="566999" cy="141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36</a:t>
            </a:fld>
            <a:endParaRPr lang="de-DE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7B105FF-D33E-FC4D-E90B-3A0DA000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6" y="998198"/>
            <a:ext cx="6164655" cy="352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1452B4D4-5637-339F-806C-19025718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074" y="1477583"/>
            <a:ext cx="2518850" cy="25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B20153-1F0B-78B6-EEE6-05C197F8D3AB}"/>
              </a:ext>
            </a:extLst>
          </p:cNvPr>
          <p:cNvSpPr txBox="1"/>
          <p:nvPr/>
        </p:nvSpPr>
        <p:spPr>
          <a:xfrm>
            <a:off x="4441189" y="4718070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(figures from B. Riley)</a:t>
            </a:r>
          </a:p>
        </p:txBody>
      </p:sp>
    </p:spTree>
    <p:extLst>
      <p:ext uri="{BB962C8B-B14F-4D97-AF65-F5344CB8AC3E}">
        <p14:creationId xmlns:p14="http://schemas.microsoft.com/office/powerpoint/2010/main" val="2424659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WARMING EXPERIMENTS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10EA30-B6D3-42DA-A7FF-77EE698FC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" y="4993376"/>
            <a:ext cx="566999" cy="141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37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C42D0-D5CF-8105-EFC4-83420B62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636" y="810897"/>
            <a:ext cx="5985708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01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10EA30-B6D3-42DA-A7FF-77EE698FC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" y="4993376"/>
            <a:ext cx="566999" cy="141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38</a:t>
            </a:fld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EA5D6-314D-2711-E202-BE80722C9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480" y="919271"/>
            <a:ext cx="4883309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2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87945E-A741-F16B-A089-48C44CBF2F69}"/>
              </a:ext>
            </a:extLst>
          </p:cNvPr>
          <p:cNvGrpSpPr/>
          <p:nvPr/>
        </p:nvGrpSpPr>
        <p:grpSpPr>
          <a:xfrm>
            <a:off x="1912356" y="1276397"/>
            <a:ext cx="5299053" cy="2117647"/>
            <a:chOff x="1689991" y="1409075"/>
            <a:chExt cx="5887837" cy="23529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9D6B43-A3ED-CB3C-0BC7-C5E61C3477FF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88936C-9002-562D-A8D9-115C159ACA53}"/>
                </a:ext>
              </a:extLst>
            </p:cNvPr>
            <p:cNvSpPr txBox="1"/>
            <p:nvPr/>
          </p:nvSpPr>
          <p:spPr>
            <a:xfrm>
              <a:off x="1689991" y="2970089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0D68FA-751A-1054-56C6-4D8251507EE7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250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F873E4-8BD7-8444-3088-A77AABC48A11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780C5A-068B-A2C6-3663-2D3AA4C9C64C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D9C49B-84D1-2A3F-581B-E6FA9481B945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CF427D-B10C-CAF5-FD3E-6C9ADF7FCC4B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EFB2752-93F4-97AF-73B3-8AB359100A2B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F51481C-E0E8-CC0B-8E51-C5BD040DAE37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B1518D-9A8B-A0B3-123E-95966A58230D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FCE69E-0E84-5140-4BE3-DF73D920DC10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3EDD62F-6569-F8E1-D342-B0CBDE2DD3F1}"/>
              </a:ext>
            </a:extLst>
          </p:cNvPr>
          <p:cNvSpPr txBox="1"/>
          <p:nvPr/>
        </p:nvSpPr>
        <p:spPr>
          <a:xfrm>
            <a:off x="578622" y="2023257"/>
            <a:ext cx="148546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sz="1080" b="1" dirty="0">
                <a:latin typeface="Helvetica" pitchFamily="2" charset="0"/>
              </a:rPr>
              <a:t>(Pg C)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5E6476-1D43-2DC6-EC33-5F75649CFC9C}"/>
              </a:ext>
            </a:extLst>
          </p:cNvPr>
          <p:cNvSpPr/>
          <p:nvPr/>
        </p:nvSpPr>
        <p:spPr>
          <a:xfrm>
            <a:off x="2542032" y="3707373"/>
            <a:ext cx="129600" cy="129978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BB144A-CE06-0131-9CCD-31D7FBBB5E57}"/>
              </a:ext>
            </a:extLst>
          </p:cNvPr>
          <p:cNvSpPr txBox="1"/>
          <p:nvPr/>
        </p:nvSpPr>
        <p:spPr>
          <a:xfrm>
            <a:off x="2713708" y="3648254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Model mean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BFE7F8-0222-3A2B-1EDE-318B7B8B210D}"/>
              </a:ext>
            </a:extLst>
          </p:cNvPr>
          <p:cNvCxnSpPr>
            <a:cxnSpLocks/>
          </p:cNvCxnSpPr>
          <p:nvPr/>
        </p:nvCxnSpPr>
        <p:spPr>
          <a:xfrm>
            <a:off x="2329628" y="2133743"/>
            <a:ext cx="488178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7695E8D-CBB3-E39E-B29A-6F2CAFEC6B73}"/>
              </a:ext>
            </a:extLst>
          </p:cNvPr>
          <p:cNvCxnSpPr>
            <a:cxnSpLocks/>
          </p:cNvCxnSpPr>
          <p:nvPr/>
        </p:nvCxnSpPr>
        <p:spPr>
          <a:xfrm>
            <a:off x="4572000" y="3761198"/>
            <a:ext cx="24415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AD7E6E5-9DD9-8D0A-194E-457942585C05}"/>
              </a:ext>
            </a:extLst>
          </p:cNvPr>
          <p:cNvSpPr txBox="1"/>
          <p:nvPr/>
        </p:nvSpPr>
        <p:spPr>
          <a:xfrm>
            <a:off x="4862903" y="3648254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5B1B35F-7B60-DE91-A070-CE6C28011F34}"/>
              </a:ext>
            </a:extLst>
          </p:cNvPr>
          <p:cNvSpPr/>
          <p:nvPr/>
        </p:nvSpPr>
        <p:spPr>
          <a:xfrm>
            <a:off x="2342007" y="1977426"/>
            <a:ext cx="4869402" cy="29484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FA6CA7-6232-ABD8-9863-D5233EF601C5}"/>
              </a:ext>
            </a:extLst>
          </p:cNvPr>
          <p:cNvGrpSpPr/>
          <p:nvPr/>
        </p:nvGrpSpPr>
        <p:grpSpPr>
          <a:xfrm>
            <a:off x="2462479" y="1518219"/>
            <a:ext cx="4681483" cy="1053531"/>
            <a:chOff x="2228088" y="1686910"/>
            <a:chExt cx="5201648" cy="117059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4799FC-1F0B-7ED0-168C-87975AD6162B}"/>
                </a:ext>
              </a:extLst>
            </p:cNvPr>
            <p:cNvGrpSpPr/>
            <p:nvPr/>
          </p:nvGrpSpPr>
          <p:grpSpPr>
            <a:xfrm>
              <a:off x="2228088" y="1686910"/>
              <a:ext cx="4917168" cy="1170590"/>
              <a:chOff x="2228088" y="1686910"/>
              <a:chExt cx="4917168" cy="1170590"/>
            </a:xfrm>
            <a:solidFill>
              <a:schemeClr val="tx1">
                <a:alpha val="5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10A2AF9-1234-30E6-302F-8330596F9F9D}"/>
                  </a:ext>
                </a:extLst>
              </p:cNvPr>
              <p:cNvSpPr/>
              <p:nvPr/>
            </p:nvSpPr>
            <p:spPr>
              <a:xfrm>
                <a:off x="2496312" y="263347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85E05DF-55D4-1177-26EF-B4546C7F690D}"/>
                  </a:ext>
                </a:extLst>
              </p:cNvPr>
              <p:cNvSpPr/>
              <p:nvPr/>
            </p:nvSpPr>
            <p:spPr>
              <a:xfrm>
                <a:off x="7001256" y="256866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04D945E-F088-4B90-69B4-A1BA07FE5A47}"/>
                  </a:ext>
                </a:extLst>
              </p:cNvPr>
              <p:cNvSpPr/>
              <p:nvPr/>
            </p:nvSpPr>
            <p:spPr>
              <a:xfrm>
                <a:off x="5955792" y="271308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7F6F7A5-FBFC-6C7A-5C89-714486F46AB8}"/>
                  </a:ext>
                </a:extLst>
              </p:cNvPr>
              <p:cNvSpPr/>
              <p:nvPr/>
            </p:nvSpPr>
            <p:spPr>
              <a:xfrm>
                <a:off x="6211824" y="270568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A99C9BF-FCBF-B7E0-9C93-DE6922D5536B}"/>
                  </a:ext>
                </a:extLst>
              </p:cNvPr>
              <p:cNvSpPr/>
              <p:nvPr/>
            </p:nvSpPr>
            <p:spPr>
              <a:xfrm>
                <a:off x="2228088" y="2128959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DCBAF1D-F3E9-9F95-125D-D4077D17AC5A}"/>
                  </a:ext>
                </a:extLst>
              </p:cNvPr>
              <p:cNvSpPr/>
              <p:nvPr/>
            </p:nvSpPr>
            <p:spPr>
              <a:xfrm>
                <a:off x="4354848" y="1972909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AF76614-853C-1BED-BC89-78E29C1BC39E}"/>
                  </a:ext>
                </a:extLst>
              </p:cNvPr>
              <p:cNvSpPr/>
              <p:nvPr/>
            </p:nvSpPr>
            <p:spPr>
              <a:xfrm>
                <a:off x="4611414" y="1997806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62C3494-BB33-CCA0-1EBF-2AF81C0AC660}"/>
                  </a:ext>
                </a:extLst>
              </p:cNvPr>
              <p:cNvSpPr/>
              <p:nvPr/>
            </p:nvSpPr>
            <p:spPr>
              <a:xfrm>
                <a:off x="2763786" y="251715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387CFB7-DADF-B3DC-F895-E2984EED3522}"/>
                  </a:ext>
                </a:extLst>
              </p:cNvPr>
              <p:cNvSpPr/>
              <p:nvPr/>
            </p:nvSpPr>
            <p:spPr>
              <a:xfrm>
                <a:off x="3035058" y="251410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A1078F8-3FA2-6732-78F0-88DA5E983935}"/>
                  </a:ext>
                </a:extLst>
              </p:cNvPr>
              <p:cNvSpPr/>
              <p:nvPr/>
            </p:nvSpPr>
            <p:spPr>
              <a:xfrm>
                <a:off x="3306330" y="252934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B13ACA6-9C72-5C93-A605-53C332E4B048}"/>
                  </a:ext>
                </a:extLst>
              </p:cNvPr>
              <p:cNvSpPr/>
              <p:nvPr/>
            </p:nvSpPr>
            <p:spPr>
              <a:xfrm>
                <a:off x="3568458" y="251715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D809A18-BEC2-DCA9-3110-7624138F7327}"/>
                  </a:ext>
                </a:extLst>
              </p:cNvPr>
              <p:cNvSpPr/>
              <p:nvPr/>
            </p:nvSpPr>
            <p:spPr>
              <a:xfrm>
                <a:off x="3830586" y="253239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B2C509B-D066-1942-1BA3-F0B5693B600C}"/>
                  </a:ext>
                </a:extLst>
              </p:cNvPr>
              <p:cNvSpPr/>
              <p:nvPr/>
            </p:nvSpPr>
            <p:spPr>
              <a:xfrm>
                <a:off x="4083570" y="2538486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F609833-477C-02DB-DBB1-E22C6ED97CB3}"/>
                  </a:ext>
                </a:extLst>
              </p:cNvPr>
              <p:cNvSpPr/>
              <p:nvPr/>
            </p:nvSpPr>
            <p:spPr>
              <a:xfrm>
                <a:off x="4882686" y="236966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253E9C4-09B1-17C9-739F-1FBBDF7A3D39}"/>
                  </a:ext>
                </a:extLst>
              </p:cNvPr>
              <p:cNvSpPr/>
              <p:nvPr/>
            </p:nvSpPr>
            <p:spPr>
              <a:xfrm>
                <a:off x="5144814" y="243062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EE6D992-49EF-14FA-17AD-2EDE5A6A4465}"/>
                  </a:ext>
                </a:extLst>
              </p:cNvPr>
              <p:cNvSpPr/>
              <p:nvPr/>
            </p:nvSpPr>
            <p:spPr>
              <a:xfrm>
                <a:off x="5406942" y="2491582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50BCB76-0744-AA76-2F0D-3A74B1A48524}"/>
                  </a:ext>
                </a:extLst>
              </p:cNvPr>
              <p:cNvSpPr/>
              <p:nvPr/>
            </p:nvSpPr>
            <p:spPr>
              <a:xfrm>
                <a:off x="5678214" y="2360518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EBB3A61-BD18-11A8-89AC-BD4FEB695355}"/>
                  </a:ext>
                </a:extLst>
              </p:cNvPr>
              <p:cNvSpPr/>
              <p:nvPr/>
            </p:nvSpPr>
            <p:spPr>
              <a:xfrm>
                <a:off x="6470694" y="2092294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979BCCA-3C9C-3967-74E1-07E84F8E4709}"/>
                  </a:ext>
                </a:extLst>
              </p:cNvPr>
              <p:cNvSpPr/>
              <p:nvPr/>
            </p:nvSpPr>
            <p:spPr>
              <a:xfrm>
                <a:off x="6741966" y="1686910"/>
                <a:ext cx="144000" cy="144420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95C702B-B03E-4188-45E2-7A321EC8FC41}"/>
                </a:ext>
              </a:extLst>
            </p:cNvPr>
            <p:cNvSpPr/>
            <p:nvPr/>
          </p:nvSpPr>
          <p:spPr>
            <a:xfrm>
              <a:off x="7285736" y="2528020"/>
              <a:ext cx="144000" cy="14442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40E88B32-A17C-9850-547A-ADEF3F252907}"/>
              </a:ext>
            </a:extLst>
          </p:cNvPr>
          <p:cNvSpPr/>
          <p:nvPr/>
        </p:nvSpPr>
        <p:spPr>
          <a:xfrm>
            <a:off x="4613075" y="3876756"/>
            <a:ext cx="162000" cy="162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3C6B62-AEE3-7C60-7580-42368F75B097}"/>
              </a:ext>
            </a:extLst>
          </p:cNvPr>
          <p:cNvSpPr txBox="1"/>
          <p:nvPr/>
        </p:nvSpPr>
        <p:spPr>
          <a:xfrm>
            <a:off x="4862903" y="3830117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± sd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D55D8B-73EA-FCF5-6E8C-C07453122B73}"/>
              </a:ext>
            </a:extLst>
          </p:cNvPr>
          <p:cNvSpPr txBox="1"/>
          <p:nvPr/>
        </p:nvSpPr>
        <p:spPr>
          <a:xfrm>
            <a:off x="7412561" y="933292"/>
            <a:ext cx="88744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B9A8D35-672C-BA4C-042E-698DAA3B0656}"/>
              </a:ext>
            </a:extLst>
          </p:cNvPr>
          <p:cNvSpPr txBox="1"/>
          <p:nvPr/>
        </p:nvSpPr>
        <p:spPr>
          <a:xfrm>
            <a:off x="7009311" y="3053785"/>
            <a:ext cx="17268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72D97F8F-9F56-FDFB-9D89-219A183C5B0F}"/>
              </a:ext>
            </a:extLst>
          </p:cNvPr>
          <p:cNvSpPr/>
          <p:nvPr/>
        </p:nvSpPr>
        <p:spPr>
          <a:xfrm rot="10800000">
            <a:off x="7641056" y="1472320"/>
            <a:ext cx="436169" cy="77436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62B4D87E-5804-B95A-AF3A-3323F473F5C0}"/>
              </a:ext>
            </a:extLst>
          </p:cNvPr>
          <p:cNvSpPr/>
          <p:nvPr/>
        </p:nvSpPr>
        <p:spPr>
          <a:xfrm>
            <a:off x="7646542" y="2340760"/>
            <a:ext cx="436169" cy="773337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65AEA-12E2-279E-3795-FFCF17D52173}"/>
              </a:ext>
            </a:extLst>
          </p:cNvPr>
          <p:cNvSpPr txBox="1"/>
          <p:nvPr/>
        </p:nvSpPr>
        <p:spPr>
          <a:xfrm>
            <a:off x="3479098" y="3339526"/>
            <a:ext cx="25916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AE29FB-800E-3AFB-E476-790C261721E5}"/>
              </a:ext>
            </a:extLst>
          </p:cNvPr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SOIL C STOCK 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771E8-DA9A-68D8-5D6D-AEBD3DD51697}"/>
              </a:ext>
            </a:extLst>
          </p:cNvPr>
          <p:cNvSpPr txBox="1"/>
          <p:nvPr/>
        </p:nvSpPr>
        <p:spPr>
          <a:xfrm>
            <a:off x="490120" y="4547308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2DA324-3375-2B50-841E-9A92518E4ED6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</p:spTree>
    <p:extLst>
      <p:ext uri="{BB962C8B-B14F-4D97-AF65-F5344CB8AC3E}">
        <p14:creationId xmlns:p14="http://schemas.microsoft.com/office/powerpoint/2010/main" val="36189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689"/>
    </mc:Choice>
    <mc:Fallback xmlns="">
      <p:transition spd="slow" advClick="0" advTm="406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5</a:t>
            </a:fld>
            <a:endParaRPr lang="de-DE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87945E-A741-F16B-A089-48C44CBF2F69}"/>
              </a:ext>
            </a:extLst>
          </p:cNvPr>
          <p:cNvGrpSpPr/>
          <p:nvPr/>
        </p:nvGrpSpPr>
        <p:grpSpPr>
          <a:xfrm>
            <a:off x="1912356" y="1276397"/>
            <a:ext cx="5299053" cy="2117647"/>
            <a:chOff x="1689991" y="1409075"/>
            <a:chExt cx="5887837" cy="23529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9D6B43-A3ED-CB3C-0BC7-C5E61C3477FF}"/>
                </a:ext>
              </a:extLst>
            </p:cNvPr>
            <p:cNvSpPr txBox="1"/>
            <p:nvPr/>
          </p:nvSpPr>
          <p:spPr>
            <a:xfrm>
              <a:off x="1692489" y="3474758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-500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88936C-9002-562D-A8D9-115C159ACA53}"/>
                </a:ext>
              </a:extLst>
            </p:cNvPr>
            <p:cNvSpPr txBox="1"/>
            <p:nvPr/>
          </p:nvSpPr>
          <p:spPr>
            <a:xfrm>
              <a:off x="1689991" y="2970089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-250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0D68FA-751A-1054-56C6-4D8251507EE7}"/>
                </a:ext>
              </a:extLst>
            </p:cNvPr>
            <p:cNvSpPr txBox="1"/>
            <p:nvPr/>
          </p:nvSpPr>
          <p:spPr>
            <a:xfrm>
              <a:off x="1712475" y="1958253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250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FCE69E-0E84-5140-4BE3-DF73D920DC10}"/>
                </a:ext>
              </a:extLst>
            </p:cNvPr>
            <p:cNvSpPr/>
            <p:nvPr/>
          </p:nvSpPr>
          <p:spPr>
            <a:xfrm>
              <a:off x="2153628" y="1409075"/>
              <a:ext cx="5424200" cy="220355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F873E4-8BD7-8444-3088-A77AABC48A11}"/>
                </a:ext>
              </a:extLst>
            </p:cNvPr>
            <p:cNvCxnSpPr>
              <a:cxnSpLocks/>
            </p:cNvCxnSpPr>
            <p:nvPr/>
          </p:nvCxnSpPr>
          <p:spPr>
            <a:xfrm>
              <a:off x="2106118" y="2575042"/>
              <a:ext cx="5471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780C5A-068B-A2C6-3663-2D3AA4C9C64C}"/>
                </a:ext>
              </a:extLst>
            </p:cNvPr>
            <p:cNvSpPr txBox="1"/>
            <p:nvPr/>
          </p:nvSpPr>
          <p:spPr>
            <a:xfrm>
              <a:off x="1709978" y="1446089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500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D9C49B-84D1-2A3F-581B-E6FA9481B945}"/>
                </a:ext>
              </a:extLst>
            </p:cNvPr>
            <p:cNvCxnSpPr/>
            <p:nvPr/>
          </p:nvCxnSpPr>
          <p:spPr>
            <a:xfrm>
              <a:off x="2103127" y="2082865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CF427D-B10C-CAF5-FD3E-6C9ADF7FCC4B}"/>
                </a:ext>
              </a:extLst>
            </p:cNvPr>
            <p:cNvCxnSpPr/>
            <p:nvPr/>
          </p:nvCxnSpPr>
          <p:spPr>
            <a:xfrm>
              <a:off x="2105627" y="3089698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EFB2752-93F4-97AF-73B3-8AB359100A2B}"/>
                </a:ext>
              </a:extLst>
            </p:cNvPr>
            <p:cNvCxnSpPr/>
            <p:nvPr/>
          </p:nvCxnSpPr>
          <p:spPr>
            <a:xfrm>
              <a:off x="2105626" y="1575701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F51481C-E0E8-CC0B-8E51-C5BD040DAE37}"/>
                </a:ext>
              </a:extLst>
            </p:cNvPr>
            <p:cNvCxnSpPr/>
            <p:nvPr/>
          </p:nvCxnSpPr>
          <p:spPr>
            <a:xfrm>
              <a:off x="2105627" y="3606864"/>
              <a:ext cx="3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B1518D-9A8B-A0B3-123E-95966A58230D}"/>
                </a:ext>
              </a:extLst>
            </p:cNvPr>
            <p:cNvSpPr txBox="1"/>
            <p:nvPr/>
          </p:nvSpPr>
          <p:spPr>
            <a:xfrm>
              <a:off x="1782429" y="2455427"/>
              <a:ext cx="51606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80" dirty="0">
                  <a:latin typeface="Helvetica" pitchFamily="2" charset="0"/>
                </a:rPr>
                <a:t>0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79B91C4-6B48-F282-FC3F-AE1E57930088}"/>
              </a:ext>
            </a:extLst>
          </p:cNvPr>
          <p:cNvSpPr txBox="1"/>
          <p:nvPr/>
        </p:nvSpPr>
        <p:spPr>
          <a:xfrm>
            <a:off x="2713708" y="3648255"/>
            <a:ext cx="17268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Model mean after adjusting temperature sensitivity (Q10)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955B5-8B7A-1261-DF2A-642559817D65}"/>
              </a:ext>
            </a:extLst>
          </p:cNvPr>
          <p:cNvSpPr txBox="1"/>
          <p:nvPr/>
        </p:nvSpPr>
        <p:spPr>
          <a:xfrm>
            <a:off x="578622" y="2023257"/>
            <a:ext cx="148546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" b="1" dirty="0">
                <a:latin typeface="Helvetica" pitchFamily="2" charset="0"/>
              </a:rPr>
              <a:t>Change in soil C stocks by 2100</a:t>
            </a:r>
          </a:p>
          <a:p>
            <a:pPr algn="ctr"/>
            <a:r>
              <a:rPr lang="en-US" sz="1080" b="1" dirty="0">
                <a:latin typeface="Helvetica" pitchFamily="2" charset="0"/>
              </a:rPr>
              <a:t>(Pg C)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8E2BB38-334D-709E-688D-EC3531497141}"/>
              </a:ext>
            </a:extLst>
          </p:cNvPr>
          <p:cNvSpPr txBox="1"/>
          <p:nvPr/>
        </p:nvSpPr>
        <p:spPr>
          <a:xfrm>
            <a:off x="490120" y="4547308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adapted from Todd-Brown et al., 2018)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DF28852-3858-A06F-3440-2D2DB17E0FBC}"/>
              </a:ext>
            </a:extLst>
          </p:cNvPr>
          <p:cNvSpPr/>
          <p:nvPr/>
        </p:nvSpPr>
        <p:spPr>
          <a:xfrm>
            <a:off x="2542032" y="3707373"/>
            <a:ext cx="129600" cy="129978"/>
          </a:xfrm>
          <a:prstGeom prst="ellipse">
            <a:avLst/>
          </a:prstGeom>
          <a:solidFill>
            <a:schemeClr val="tx1">
              <a:alpha val="5032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C9A4C2C-8D92-6885-CFAD-CDD52C50744B}"/>
              </a:ext>
            </a:extLst>
          </p:cNvPr>
          <p:cNvGrpSpPr/>
          <p:nvPr/>
        </p:nvGrpSpPr>
        <p:grpSpPr>
          <a:xfrm>
            <a:off x="2462479" y="1591371"/>
            <a:ext cx="4425451" cy="1201655"/>
            <a:chOff x="2228088" y="1768190"/>
            <a:chExt cx="4917168" cy="1335172"/>
          </a:xfrm>
          <a:solidFill>
            <a:schemeClr val="tx1">
              <a:alpha val="50000"/>
            </a:schemeClr>
          </a:solidFill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F9D0AFB-AE9E-5081-754F-04962C19807D}"/>
                </a:ext>
              </a:extLst>
            </p:cNvPr>
            <p:cNvSpPr/>
            <p:nvPr/>
          </p:nvSpPr>
          <p:spPr>
            <a:xfrm>
              <a:off x="7001256" y="257882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0AB8CE4-4E54-F368-A161-87CEE2FD02D1}"/>
                </a:ext>
              </a:extLst>
            </p:cNvPr>
            <p:cNvSpPr/>
            <p:nvPr/>
          </p:nvSpPr>
          <p:spPr>
            <a:xfrm>
              <a:off x="5955792" y="250988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5B1E0EE-83E9-F631-4E81-D0DCD4DA6A32}"/>
                </a:ext>
              </a:extLst>
            </p:cNvPr>
            <p:cNvSpPr/>
            <p:nvPr/>
          </p:nvSpPr>
          <p:spPr>
            <a:xfrm>
              <a:off x="6211824" y="237040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C38C220-11B0-29E5-CBF6-5A3A32E827BB}"/>
                </a:ext>
              </a:extLst>
            </p:cNvPr>
            <p:cNvSpPr/>
            <p:nvPr/>
          </p:nvSpPr>
          <p:spPr>
            <a:xfrm>
              <a:off x="2228088" y="2128959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E7EA619-1C9D-AE5C-5E29-912EC1821466}"/>
                </a:ext>
              </a:extLst>
            </p:cNvPr>
            <p:cNvSpPr/>
            <p:nvPr/>
          </p:nvSpPr>
          <p:spPr>
            <a:xfrm>
              <a:off x="4354848" y="2277709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30B4480-B429-2908-DFF8-A09B04B9EF48}"/>
                </a:ext>
              </a:extLst>
            </p:cNvPr>
            <p:cNvSpPr/>
            <p:nvPr/>
          </p:nvSpPr>
          <p:spPr>
            <a:xfrm>
              <a:off x="4611414" y="2434686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9164A2E-82CB-FC40-948D-76C938F2867A}"/>
                </a:ext>
              </a:extLst>
            </p:cNvPr>
            <p:cNvSpPr/>
            <p:nvPr/>
          </p:nvSpPr>
          <p:spPr>
            <a:xfrm>
              <a:off x="2763786" y="254763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50DEADC-21E4-83FD-58D8-28979253B934}"/>
                </a:ext>
              </a:extLst>
            </p:cNvPr>
            <p:cNvSpPr/>
            <p:nvPr/>
          </p:nvSpPr>
          <p:spPr>
            <a:xfrm>
              <a:off x="3035058" y="254458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6DB2834-7CD6-2184-DF0C-416307AC0FB5}"/>
                </a:ext>
              </a:extLst>
            </p:cNvPr>
            <p:cNvSpPr/>
            <p:nvPr/>
          </p:nvSpPr>
          <p:spPr>
            <a:xfrm>
              <a:off x="3306330" y="259030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E89EE02-2BAF-C165-D0BD-1699C356FE41}"/>
                </a:ext>
              </a:extLst>
            </p:cNvPr>
            <p:cNvSpPr/>
            <p:nvPr/>
          </p:nvSpPr>
          <p:spPr>
            <a:xfrm>
              <a:off x="3568458" y="252731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5D496D-3C82-EF5E-513A-B6594359ED92}"/>
                </a:ext>
              </a:extLst>
            </p:cNvPr>
            <p:cNvSpPr/>
            <p:nvPr/>
          </p:nvSpPr>
          <p:spPr>
            <a:xfrm>
              <a:off x="3830586" y="257303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BAFD9C9-822A-FFA0-4D42-752C5D6E3E27}"/>
                </a:ext>
              </a:extLst>
            </p:cNvPr>
            <p:cNvSpPr/>
            <p:nvPr/>
          </p:nvSpPr>
          <p:spPr>
            <a:xfrm>
              <a:off x="4083570" y="2568966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235DA3B-B8B6-044A-AC5F-ED27F846C181}"/>
                </a:ext>
              </a:extLst>
            </p:cNvPr>
            <p:cNvSpPr/>
            <p:nvPr/>
          </p:nvSpPr>
          <p:spPr>
            <a:xfrm>
              <a:off x="4882686" y="236966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F914002-D918-8B15-9C12-34BACAA99B91}"/>
                </a:ext>
              </a:extLst>
            </p:cNvPr>
            <p:cNvSpPr/>
            <p:nvPr/>
          </p:nvSpPr>
          <p:spPr>
            <a:xfrm>
              <a:off x="5144814" y="295894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F5DFB40-525B-27F0-8223-AF4C311FDA8C}"/>
                </a:ext>
              </a:extLst>
            </p:cNvPr>
            <p:cNvSpPr/>
            <p:nvPr/>
          </p:nvSpPr>
          <p:spPr>
            <a:xfrm>
              <a:off x="5406942" y="2948782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57A5F67-5D3A-7079-5570-33C80D0DAF8F}"/>
                </a:ext>
              </a:extLst>
            </p:cNvPr>
            <p:cNvSpPr/>
            <p:nvPr/>
          </p:nvSpPr>
          <p:spPr>
            <a:xfrm>
              <a:off x="5678214" y="2644998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14AA401-D62E-4A10-C19F-DFCDE165DD3E}"/>
                </a:ext>
              </a:extLst>
            </p:cNvPr>
            <p:cNvSpPr/>
            <p:nvPr/>
          </p:nvSpPr>
          <p:spPr>
            <a:xfrm>
              <a:off x="6470694" y="2823814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4BF6DE9-FA07-68DE-9512-C70024207E6B}"/>
                </a:ext>
              </a:extLst>
            </p:cNvPr>
            <p:cNvSpPr/>
            <p:nvPr/>
          </p:nvSpPr>
          <p:spPr>
            <a:xfrm>
              <a:off x="6741966" y="1768190"/>
              <a:ext cx="144000" cy="14442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</p:grpSp>
      <p:sp>
        <p:nvSpPr>
          <p:cNvPr id="154" name="Oval 153">
            <a:extLst>
              <a:ext uri="{FF2B5EF4-FFF2-40B4-BE49-F238E27FC236}">
                <a16:creationId xmlns:a16="http://schemas.microsoft.com/office/drawing/2014/main" id="{E5019D58-86B3-0879-D135-584A9786EF38}"/>
              </a:ext>
            </a:extLst>
          </p:cNvPr>
          <p:cNvSpPr/>
          <p:nvPr/>
        </p:nvSpPr>
        <p:spPr>
          <a:xfrm>
            <a:off x="2703881" y="2553005"/>
            <a:ext cx="129600" cy="12997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6968512-9A7E-9791-F79D-C64BD50FA684}"/>
              </a:ext>
            </a:extLst>
          </p:cNvPr>
          <p:cNvSpPr/>
          <p:nvPr/>
        </p:nvSpPr>
        <p:spPr>
          <a:xfrm>
            <a:off x="7014362" y="2275218"/>
            <a:ext cx="129600" cy="12997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7AA4AD-3871-340D-7387-BA83C65627F0}"/>
              </a:ext>
            </a:extLst>
          </p:cNvPr>
          <p:cNvGrpSpPr/>
          <p:nvPr/>
        </p:nvGrpSpPr>
        <p:grpSpPr>
          <a:xfrm>
            <a:off x="2764187" y="1837044"/>
            <a:ext cx="3581898" cy="888168"/>
            <a:chOff x="2570813" y="2041160"/>
            <a:chExt cx="3979887" cy="986853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D8DE736F-EEFE-1F1B-72DA-D0D288C9C0D8}"/>
                </a:ext>
              </a:extLst>
            </p:cNvPr>
            <p:cNvCxnSpPr/>
            <p:nvPr/>
          </p:nvCxnSpPr>
          <p:spPr>
            <a:xfrm>
              <a:off x="2570813" y="2690734"/>
              <a:ext cx="0" cy="2473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DE8B143-ABC5-C504-D97E-3ECA101F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432091" y="2041160"/>
              <a:ext cx="0" cy="3347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D134CBB-E5E1-D58B-2937-C4D643354B4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22" y="2081134"/>
              <a:ext cx="0" cy="4297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868D6E84-E9B0-804A-CDE5-936707590F1D}"/>
                </a:ext>
              </a:extLst>
            </p:cNvPr>
            <p:cNvCxnSpPr>
              <a:cxnSpLocks/>
            </p:cNvCxnSpPr>
            <p:nvPr/>
          </p:nvCxnSpPr>
          <p:spPr>
            <a:xfrm>
              <a:off x="5224071" y="2548327"/>
              <a:ext cx="0" cy="4721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1EB4C8D-5671-28C2-2428-FEF878C6C8F8}"/>
                </a:ext>
              </a:extLst>
            </p:cNvPr>
            <p:cNvCxnSpPr>
              <a:cxnSpLocks/>
            </p:cNvCxnSpPr>
            <p:nvPr/>
          </p:nvCxnSpPr>
          <p:spPr>
            <a:xfrm>
              <a:off x="5496392" y="2580806"/>
              <a:ext cx="0" cy="4472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1E65EDDA-4985-7FA5-770C-6E3BE0FE861B}"/>
                </a:ext>
              </a:extLst>
            </p:cNvPr>
            <p:cNvCxnSpPr>
              <a:cxnSpLocks/>
            </p:cNvCxnSpPr>
            <p:nvPr/>
          </p:nvCxnSpPr>
          <p:spPr>
            <a:xfrm>
              <a:off x="5753723" y="2433403"/>
              <a:ext cx="0" cy="3023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8F95A09-E111-C7C8-307E-BB0CCA32BA8B}"/>
                </a:ext>
              </a:extLst>
            </p:cNvPr>
            <p:cNvCxnSpPr>
              <a:cxnSpLocks/>
            </p:cNvCxnSpPr>
            <p:nvPr/>
          </p:nvCxnSpPr>
          <p:spPr>
            <a:xfrm>
              <a:off x="6550700" y="2188564"/>
              <a:ext cx="0" cy="7045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448BC39-6896-B613-68C0-16CDD2B5F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8549" y="2570813"/>
              <a:ext cx="0" cy="20986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146864EC-231F-4619-09DE-0A9D00314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0871" y="2420911"/>
              <a:ext cx="0" cy="317292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D612FC4-FA2D-394C-3483-5F60BAE3AAA8}"/>
              </a:ext>
            </a:extLst>
          </p:cNvPr>
          <p:cNvCxnSpPr>
            <a:cxnSpLocks/>
          </p:cNvCxnSpPr>
          <p:nvPr/>
        </p:nvCxnSpPr>
        <p:spPr>
          <a:xfrm>
            <a:off x="4572000" y="3761198"/>
            <a:ext cx="24415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97BDD801-2EE3-F059-EC9D-933F591A68AA}"/>
              </a:ext>
            </a:extLst>
          </p:cNvPr>
          <p:cNvSpPr txBox="1"/>
          <p:nvPr/>
        </p:nvSpPr>
        <p:spPr>
          <a:xfrm>
            <a:off x="4862903" y="3648254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Multi-model mean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023E3D0-68A4-87DC-0DA5-A25820567A8D}"/>
              </a:ext>
            </a:extLst>
          </p:cNvPr>
          <p:cNvSpPr/>
          <p:nvPr/>
        </p:nvSpPr>
        <p:spPr>
          <a:xfrm>
            <a:off x="2342007" y="2115146"/>
            <a:ext cx="4869402" cy="29484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BE3466E-5F18-1B60-A9EB-66309C636D0E}"/>
              </a:ext>
            </a:extLst>
          </p:cNvPr>
          <p:cNvSpPr/>
          <p:nvPr/>
        </p:nvSpPr>
        <p:spPr>
          <a:xfrm>
            <a:off x="4613075" y="3876756"/>
            <a:ext cx="162000" cy="162000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rgbClr val="92D05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E4197A1-3A7C-D2AE-018F-6235CB1E9EFB}"/>
              </a:ext>
            </a:extLst>
          </p:cNvPr>
          <p:cNvSpPr txBox="1"/>
          <p:nvPr/>
        </p:nvSpPr>
        <p:spPr>
          <a:xfrm>
            <a:off x="4862903" y="3830117"/>
            <a:ext cx="172686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b="1" dirty="0">
                <a:latin typeface="Helvetica" pitchFamily="2" charset="0"/>
              </a:rPr>
              <a:t>± sd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88CB19E-1BBC-BAC7-0F20-B72A3F871286}"/>
              </a:ext>
            </a:extLst>
          </p:cNvPr>
          <p:cNvSpPr txBox="1"/>
          <p:nvPr/>
        </p:nvSpPr>
        <p:spPr>
          <a:xfrm>
            <a:off x="7412561" y="933292"/>
            <a:ext cx="88744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inputs</a:t>
            </a:r>
          </a:p>
          <a:p>
            <a:pPr algn="ctr"/>
            <a:r>
              <a:rPr lang="en-US" sz="1620" b="1" dirty="0">
                <a:solidFill>
                  <a:srgbClr val="00B050"/>
                </a:solidFill>
                <a:latin typeface="Helvetica" pitchFamily="2" charset="0"/>
              </a:rPr>
              <a:t>+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3A9369F-C85A-5524-2EC9-4D5E1FF46F50}"/>
              </a:ext>
            </a:extLst>
          </p:cNvPr>
          <p:cNvSpPr txBox="1"/>
          <p:nvPr/>
        </p:nvSpPr>
        <p:spPr>
          <a:xfrm>
            <a:off x="7009311" y="3053785"/>
            <a:ext cx="17268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b="1" dirty="0">
                <a:solidFill>
                  <a:srgbClr val="C00000"/>
                </a:solidFill>
                <a:latin typeface="Helvetica" pitchFamily="2" charset="0"/>
              </a:rPr>
              <a:t>+ decomposition</a:t>
            </a:r>
          </a:p>
        </p:txBody>
      </p:sp>
      <p:sp>
        <p:nvSpPr>
          <p:cNvPr id="177" name="Down Arrow 176">
            <a:extLst>
              <a:ext uri="{FF2B5EF4-FFF2-40B4-BE49-F238E27FC236}">
                <a16:creationId xmlns:a16="http://schemas.microsoft.com/office/drawing/2014/main" id="{1FE7AA20-3362-1226-1251-ADEFA75C0D5C}"/>
              </a:ext>
            </a:extLst>
          </p:cNvPr>
          <p:cNvSpPr/>
          <p:nvPr/>
        </p:nvSpPr>
        <p:spPr>
          <a:xfrm rot="10800000">
            <a:off x="7641056" y="1472320"/>
            <a:ext cx="436169" cy="774360"/>
          </a:xfrm>
          <a:prstGeom prst="downArrow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78" name="Down Arrow 177">
            <a:extLst>
              <a:ext uri="{FF2B5EF4-FFF2-40B4-BE49-F238E27FC236}">
                <a16:creationId xmlns:a16="http://schemas.microsoft.com/office/drawing/2014/main" id="{141A9A82-BA9D-3937-319A-911F0063DD7A}"/>
              </a:ext>
            </a:extLst>
          </p:cNvPr>
          <p:cNvSpPr/>
          <p:nvPr/>
        </p:nvSpPr>
        <p:spPr>
          <a:xfrm>
            <a:off x="7646542" y="2340760"/>
            <a:ext cx="436169" cy="773337"/>
          </a:xfrm>
          <a:prstGeom prst="downArrow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A4C3323-A786-7EB5-ECA9-0109651B1CA7}"/>
              </a:ext>
            </a:extLst>
          </p:cNvPr>
          <p:cNvCxnSpPr>
            <a:cxnSpLocks/>
          </p:cNvCxnSpPr>
          <p:nvPr/>
        </p:nvCxnSpPr>
        <p:spPr>
          <a:xfrm>
            <a:off x="2329628" y="2268036"/>
            <a:ext cx="4881780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B96906-6C42-CF21-74F0-E49CED6E7871}"/>
              </a:ext>
            </a:extLst>
          </p:cNvPr>
          <p:cNvSpPr txBox="1"/>
          <p:nvPr/>
        </p:nvSpPr>
        <p:spPr>
          <a:xfrm>
            <a:off x="3479098" y="3339526"/>
            <a:ext cx="25916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" b="1" dirty="0">
                <a:latin typeface="Helvetica" pitchFamily="2" charset="0"/>
              </a:rPr>
              <a:t>Ensemble of global soil C models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16A74B-291E-F00F-8F4D-02176D44FBF1}"/>
              </a:ext>
            </a:extLst>
          </p:cNvPr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SOIL C STOCK PREDICTIONS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2A09-8147-4668-B7D7-789BDE26C6CB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</p:spTree>
    <p:extLst>
      <p:ext uri="{BB962C8B-B14F-4D97-AF65-F5344CB8AC3E}">
        <p14:creationId xmlns:p14="http://schemas.microsoft.com/office/powerpoint/2010/main" val="233429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113"/>
    </mc:Choice>
    <mc:Fallback xmlns="">
      <p:transition spd="slow" advClick="0" advTm="361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355080" y="4780955"/>
            <a:ext cx="1920240" cy="246460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de-DE"/>
            </a:defPPr>
            <a:lvl1pPr marL="0" algn="r" defTabSz="82296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695DE-560B-4B9C-A570-F1CF742FD67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F7A43AF-E38A-18DB-A459-1B497210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FA5219-6866-C940-8CDB-A74B4489AA78}" type="slidenum">
              <a:rPr lang="en-US" smtClean="0"/>
              <a:pPr/>
              <a:t>6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A3BEC-FE2E-EDDA-BE87-F56894EEEB65}"/>
              </a:ext>
            </a:extLst>
          </p:cNvPr>
          <p:cNvSpPr txBox="1"/>
          <p:nvPr/>
        </p:nvSpPr>
        <p:spPr>
          <a:xfrm>
            <a:off x="866140" y="863590"/>
            <a:ext cx="7411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we use</a:t>
            </a:r>
          </a:p>
          <a:p>
            <a:pPr algn="ctr"/>
            <a:r>
              <a:rPr lang="en-US" sz="36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soil warming experiments </a:t>
            </a:r>
          </a:p>
          <a:p>
            <a:pPr algn="ctr"/>
            <a:r>
              <a:rPr lang="en-US" sz="3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en-US" sz="3600" i="1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illuminate </a:t>
            </a:r>
          </a:p>
          <a:p>
            <a:pPr algn="ctr"/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processes </a:t>
            </a:r>
          </a:p>
          <a:p>
            <a:pPr algn="ctr"/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driving potential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terrestrial</a:t>
            </a: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 stock </a:t>
            </a:r>
            <a:r>
              <a:rPr lang="en-US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changes</a:t>
            </a: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B9251-A748-E295-C598-91D1861A2A79}"/>
              </a:ext>
            </a:extLst>
          </p:cNvPr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</p:spTree>
    <p:extLst>
      <p:ext uri="{BB962C8B-B14F-4D97-AF65-F5344CB8AC3E}">
        <p14:creationId xmlns:p14="http://schemas.microsoft.com/office/powerpoint/2010/main" val="140376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873"/>
    </mc:Choice>
    <mc:Fallback>
      <p:transition spd="slow" advClick="0" advTm="3687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SYNTHESIS EFFORT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7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88258-3C61-9544-ED50-BF33B853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8" y="794361"/>
            <a:ext cx="7289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0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8004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Whole soil warming</a:t>
            </a:r>
          </a:p>
        </p:txBody>
      </p:sp>
    </p:spTree>
    <p:extLst>
      <p:ext uri="{BB962C8B-B14F-4D97-AF65-F5344CB8AC3E}">
        <p14:creationId xmlns:p14="http://schemas.microsoft.com/office/powerpoint/2010/main" val="395853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4949" y="135454"/>
            <a:ext cx="8689975" cy="600092"/>
          </a:xfrm>
          <a:prstGeom prst="rect">
            <a:avLst/>
          </a:prstGeom>
          <a:solidFill>
            <a:srgbClr val="0D6C66"/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WHY </a:t>
            </a:r>
            <a:r>
              <a:rPr lang="en-US" sz="3600" b="1" dirty="0" err="1">
                <a:solidFill>
                  <a:schemeClr val="bg1"/>
                </a:solidFill>
                <a:latin typeface="Verdana"/>
                <a:cs typeface="Verdana"/>
              </a:rPr>
              <a:t>DeepSoil</a:t>
            </a:r>
            <a:r>
              <a:rPr lang="en-US" sz="3600" b="1" dirty="0">
                <a:solidFill>
                  <a:schemeClr val="bg1"/>
                </a:solidFill>
                <a:latin typeface="Verdana"/>
                <a:cs typeface="Verdana"/>
              </a:rPr>
              <a:t> 2100?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4785997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Beem-Miller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2695DE-560B-4B9C-A570-F1CF742FD67D}" type="slidenum">
              <a:rPr lang="de-DE" smtClean="0"/>
              <a:t>9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9C003-95A8-51B1-7832-03FA253D5A46}"/>
              </a:ext>
            </a:extLst>
          </p:cNvPr>
          <p:cNvSpPr txBox="1"/>
          <p:nvPr/>
        </p:nvSpPr>
        <p:spPr>
          <a:xfrm>
            <a:off x="611482" y="1103253"/>
            <a:ext cx="8004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Whole soil warming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7C92D-91AE-7A93-2468-2A31EF89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10" y="966668"/>
            <a:ext cx="3120390" cy="2968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7E868-95FA-C5BE-9A8F-6C0CBB27AB7A}"/>
              </a:ext>
            </a:extLst>
          </p:cNvPr>
          <p:cNvSpPr txBox="1"/>
          <p:nvPr/>
        </p:nvSpPr>
        <p:spPr>
          <a:xfrm>
            <a:off x="5910147" y="3996560"/>
            <a:ext cx="3014777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0" dirty="0">
                <a:latin typeface="Helvetica" pitchFamily="2" charset="0"/>
              </a:rPr>
              <a:t>(figure from Hicks Pries et al., 2023)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1109E-D7FC-F391-33A9-950802153FA4}"/>
              </a:ext>
            </a:extLst>
          </p:cNvPr>
          <p:cNvSpPr txBox="1"/>
          <p:nvPr/>
        </p:nvSpPr>
        <p:spPr>
          <a:xfrm>
            <a:off x="3852747" y="4693664"/>
            <a:ext cx="447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Hicks Pries et al., 2023. The Deep Soil Organic Carbon Response to Global Change.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Annu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. Rev. Ecol.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Evol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" pitchFamily="2" charset="0"/>
              </a:rPr>
              <a:t>. Syst. 2023. 54:375–401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60380"/>
      </p:ext>
    </p:extLst>
  </p:cSld>
  <p:clrMapOvr>
    <a:masterClrMapping/>
  </p:clrMapOvr>
</p:sld>
</file>

<file path=ppt/theme/theme1.xml><?xml version="1.0" encoding="utf-8"?>
<a:theme xmlns:a="http://schemas.openxmlformats.org/drawingml/2006/main" name="1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17657</TotalTime>
  <Words>2184</Words>
  <Application>Microsoft Macintosh PowerPoint</Application>
  <PresentationFormat>On-screen Show (16:9)</PresentationFormat>
  <Paragraphs>364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Helvetica</vt:lpstr>
      <vt:lpstr>Times</vt:lpstr>
      <vt:lpstr>Verdana</vt:lpstr>
      <vt:lpstr>1_Larissa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Beem-Miller</dc:creator>
  <cp:lastModifiedBy>Jeff</cp:lastModifiedBy>
  <cp:revision>460</cp:revision>
  <dcterms:created xsi:type="dcterms:W3CDTF">2020-10-26T10:11:54Z</dcterms:created>
  <dcterms:modified xsi:type="dcterms:W3CDTF">2023-12-11T08:48:22Z</dcterms:modified>
</cp:coreProperties>
</file>